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257" r:id="rId3"/>
    <p:sldId id="258" r:id="rId4"/>
    <p:sldId id="259" r:id="rId5"/>
    <p:sldId id="260" r:id="rId6"/>
    <p:sldId id="261" r:id="rId7"/>
    <p:sldId id="262" r:id="rId8"/>
    <p:sldId id="263" r:id="rId9"/>
    <p:sldId id="334" r:id="rId10"/>
    <p:sldId id="335" r:id="rId11"/>
    <p:sldId id="264" r:id="rId12"/>
    <p:sldId id="265" r:id="rId13"/>
    <p:sldId id="266" r:id="rId14"/>
    <p:sldId id="267" r:id="rId15"/>
    <p:sldId id="268" r:id="rId16"/>
    <p:sldId id="269" r:id="rId17"/>
    <p:sldId id="270" r:id="rId18"/>
    <p:sldId id="271" r:id="rId19"/>
    <p:sldId id="272" r:id="rId20"/>
    <p:sldId id="336" r:id="rId21"/>
    <p:sldId id="273" r:id="rId22"/>
    <p:sldId id="321" r:id="rId23"/>
    <p:sldId id="274" r:id="rId24"/>
    <p:sldId id="324" r:id="rId25"/>
    <p:sldId id="275" r:id="rId26"/>
    <p:sldId id="325" r:id="rId27"/>
    <p:sldId id="276" r:id="rId28"/>
    <p:sldId id="299" r:id="rId29"/>
    <p:sldId id="341" r:id="rId30"/>
    <p:sldId id="277" r:id="rId31"/>
    <p:sldId id="326" r:id="rId32"/>
    <p:sldId id="278" r:id="rId33"/>
    <p:sldId id="298" r:id="rId34"/>
    <p:sldId id="279" r:id="rId35"/>
    <p:sldId id="280" r:id="rId36"/>
    <p:sldId id="288" r:id="rId37"/>
    <p:sldId id="281" r:id="rId38"/>
    <p:sldId id="282" r:id="rId39"/>
    <p:sldId id="297" r:id="rId40"/>
    <p:sldId id="283" r:id="rId41"/>
    <p:sldId id="339" r:id="rId42"/>
    <p:sldId id="340" r:id="rId43"/>
    <p:sldId id="322" r:id="rId44"/>
    <p:sldId id="284" r:id="rId45"/>
    <p:sldId id="285" r:id="rId46"/>
    <p:sldId id="311" r:id="rId47"/>
    <p:sldId id="286" r:id="rId48"/>
    <p:sldId id="287" r:id="rId49"/>
    <p:sldId id="289" r:id="rId50"/>
    <p:sldId id="290" r:id="rId51"/>
    <p:sldId id="327" r:id="rId52"/>
    <p:sldId id="291" r:id="rId53"/>
    <p:sldId id="292" r:id="rId54"/>
    <p:sldId id="301" r:id="rId55"/>
    <p:sldId id="302" r:id="rId56"/>
    <p:sldId id="329" r:id="rId57"/>
    <p:sldId id="293" r:id="rId58"/>
    <p:sldId id="328" r:id="rId59"/>
    <p:sldId id="333" r:id="rId60"/>
    <p:sldId id="294" r:id="rId61"/>
    <p:sldId id="337" r:id="rId62"/>
    <p:sldId id="300" r:id="rId63"/>
    <p:sldId id="295" r:id="rId64"/>
    <p:sldId id="323" r:id="rId65"/>
    <p:sldId id="296" r:id="rId66"/>
    <p:sldId id="303" r:id="rId67"/>
    <p:sldId id="304" r:id="rId68"/>
    <p:sldId id="305" r:id="rId69"/>
    <p:sldId id="306" r:id="rId70"/>
    <p:sldId id="331" r:id="rId71"/>
    <p:sldId id="307" r:id="rId72"/>
    <p:sldId id="308" r:id="rId73"/>
    <p:sldId id="312" r:id="rId74"/>
    <p:sldId id="309" r:id="rId75"/>
    <p:sldId id="310" r:id="rId76"/>
    <p:sldId id="332" r:id="rId77"/>
    <p:sldId id="313" r:id="rId78"/>
    <p:sldId id="314" r:id="rId79"/>
    <p:sldId id="315" r:id="rId80"/>
    <p:sldId id="316" r:id="rId81"/>
    <p:sldId id="317" r:id="rId82"/>
    <p:sldId id="338" r:id="rId83"/>
    <p:sldId id="318" r:id="rId84"/>
    <p:sldId id="319" r:id="rId85"/>
    <p:sldId id="320" r:id="rId86"/>
    <p:sldId id="330"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38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D4FF31-B733-4943-A79F-4B95E5623E15}" type="datetimeFigureOut">
              <a:rPr lang="en-US" smtClean="0"/>
              <a:pPr/>
              <a:t>3/10/2020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D4511A-0997-4AB0-80E5-B77AC10B7DB8}" type="slidenum">
              <a:rPr lang="en-US" smtClean="0"/>
              <a:pPr/>
              <a:t>‹#›</a:t>
            </a:fld>
            <a:endParaRPr lang="en-US"/>
          </a:p>
        </p:txBody>
      </p:sp>
    </p:spTree>
    <p:extLst>
      <p:ext uri="{BB962C8B-B14F-4D97-AF65-F5344CB8AC3E}">
        <p14:creationId xmlns:p14="http://schemas.microsoft.com/office/powerpoint/2010/main" val="3255236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description ‘vasomotor’ refers to control of the muscular walls of blood vessels, particularly ARTERIES, dilating or constricting their diameters. The vasomotor centre is a group of neurons in the MEDULLA OBLONGATA of the BRAIN</a:t>
            </a:r>
            <a:endParaRPr lang="en-US" dirty="0"/>
          </a:p>
        </p:txBody>
      </p:sp>
      <p:sp>
        <p:nvSpPr>
          <p:cNvPr id="4" name="Slide Number Placeholder 3"/>
          <p:cNvSpPr>
            <a:spLocks noGrp="1"/>
          </p:cNvSpPr>
          <p:nvPr>
            <p:ph type="sldNum" sz="quarter" idx="10"/>
          </p:nvPr>
        </p:nvSpPr>
        <p:spPr/>
        <p:txBody>
          <a:bodyPr/>
          <a:lstStyle/>
          <a:p>
            <a:fld id="{A7D4511A-0997-4AB0-80E5-B77AC10B7DB8}" type="slidenum">
              <a:rPr lang="en-US" smtClean="0"/>
              <a:pPr/>
              <a:t>21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dysaesthesia (unpleasant skin sensations resulting from partial damage to sensory nerve </a:t>
            </a:r>
            <a:r>
              <a:rPr lang="en-US" sz="1200" kern="1200" baseline="0" dirty="0" err="1" smtClean="0">
                <a:solidFill>
                  <a:schemeClr val="tx1"/>
                </a:solidFill>
                <a:latin typeface="+mn-lt"/>
                <a:ea typeface="+mn-ea"/>
                <a:cs typeface="+mn-cs"/>
              </a:rPr>
              <a:t>fibres</a:t>
            </a:r>
            <a:r>
              <a:rPr lang="en-US" sz="1200" kern="1200" baseline="0" dirty="0" smtClean="0">
                <a:solidFill>
                  <a:schemeClr val="tx1"/>
                </a:solidFill>
                <a:latin typeface="+mn-lt"/>
                <a:ea typeface="+mn-ea"/>
                <a:cs typeface="+mn-cs"/>
              </a:rPr>
              <a:t>, as in herpes zoster, or shingles)</a:t>
            </a:r>
            <a:endParaRPr lang="en-US" sz="1200" dirty="0"/>
          </a:p>
        </p:txBody>
      </p:sp>
      <p:sp>
        <p:nvSpPr>
          <p:cNvPr id="4" name="Slide Number Placeholder 3"/>
          <p:cNvSpPr>
            <a:spLocks noGrp="1"/>
          </p:cNvSpPr>
          <p:nvPr>
            <p:ph type="sldNum" sz="quarter" idx="10"/>
          </p:nvPr>
        </p:nvSpPr>
        <p:spPr/>
        <p:txBody>
          <a:bodyPr/>
          <a:lstStyle/>
          <a:p>
            <a:fld id="{A7D4511A-0997-4AB0-80E5-B77AC10B7DB8}" type="slidenum">
              <a:rPr lang="en-US" smtClean="0"/>
              <a:pPr/>
              <a:t>60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knife wounds, compression, traction and ischaemia</a:t>
            </a:r>
            <a:endParaRPr lang="en-US" dirty="0"/>
          </a:p>
        </p:txBody>
      </p:sp>
      <p:sp>
        <p:nvSpPr>
          <p:cNvPr id="4" name="Slide Number Placeholder 3"/>
          <p:cNvSpPr>
            <a:spLocks noGrp="1"/>
          </p:cNvSpPr>
          <p:nvPr>
            <p:ph type="sldNum" sz="quarter" idx="10"/>
          </p:nvPr>
        </p:nvSpPr>
        <p:spPr/>
        <p:txBody>
          <a:bodyPr/>
          <a:lstStyle/>
          <a:p>
            <a:fld id="{A7D4511A-0997-4AB0-80E5-B77AC10B7DB8}" type="slidenum">
              <a:rPr lang="en-US" smtClean="0"/>
              <a:pPr/>
              <a:t>62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smtClean="0">
                <a:solidFill>
                  <a:schemeClr val="tx1"/>
                </a:solidFill>
                <a:latin typeface="+mn-lt"/>
                <a:ea typeface="+mn-ea"/>
                <a:cs typeface="+mn-cs"/>
              </a:rPr>
              <a:t>Neuroblastoma: </a:t>
            </a:r>
            <a:r>
              <a:rPr lang="en-US" sz="1200" kern="1200" baseline="0" dirty="0" smtClean="0">
                <a:solidFill>
                  <a:schemeClr val="tx1"/>
                </a:solidFill>
                <a:latin typeface="+mn-lt"/>
                <a:ea typeface="+mn-ea"/>
                <a:cs typeface="+mn-cs"/>
              </a:rPr>
              <a:t>A malignant growth comprising embryonic nerve cells. </a:t>
            </a:r>
            <a:r>
              <a:rPr lang="en-US" sz="1200" b="1" kern="1200" baseline="0" dirty="0" smtClean="0">
                <a:solidFill>
                  <a:schemeClr val="tx1"/>
                </a:solidFill>
                <a:latin typeface="+mn-lt"/>
                <a:ea typeface="+mn-ea"/>
                <a:cs typeface="+mn-cs"/>
              </a:rPr>
              <a:t>Neuroma</a:t>
            </a:r>
            <a:r>
              <a:rPr lang="en-US" sz="1200" kern="1200" baseline="0" dirty="0" smtClean="0">
                <a:solidFill>
                  <a:schemeClr val="tx1"/>
                </a:solidFill>
                <a:latin typeface="+mn-lt"/>
                <a:ea typeface="+mn-ea"/>
                <a:cs typeface="+mn-cs"/>
              </a:rPr>
              <a:t> means a TUMOUR connected with a NERVE – such tumours being generally composed of fibrous tissue, and of a painful nature.</a:t>
            </a:r>
            <a:endParaRPr lang="en-US" dirty="0"/>
          </a:p>
        </p:txBody>
      </p:sp>
      <p:sp>
        <p:nvSpPr>
          <p:cNvPr id="4" name="Slide Number Placeholder 3"/>
          <p:cNvSpPr>
            <a:spLocks noGrp="1"/>
          </p:cNvSpPr>
          <p:nvPr>
            <p:ph type="sldNum" sz="quarter" idx="10"/>
          </p:nvPr>
        </p:nvSpPr>
        <p:spPr/>
        <p:txBody>
          <a:bodyPr/>
          <a:lstStyle/>
          <a:p>
            <a:fld id="{A7D4511A-0997-4AB0-80E5-B77AC10B7DB8}" type="slidenum">
              <a:rPr lang="en-US" smtClean="0"/>
              <a:pPr/>
              <a:t>67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description ‘vasomotor’ refers to control of the muscular walls of blood vessels, particularly ARTERIES, dilating or constricting their diameters. The vasomotor centre is a group of neurons in the MEDULLA OBLONGATA of the BRAIN</a:t>
            </a:r>
            <a:endParaRPr lang="en-US" dirty="0"/>
          </a:p>
        </p:txBody>
      </p:sp>
      <p:sp>
        <p:nvSpPr>
          <p:cNvPr id="4" name="Slide Number Placeholder 3"/>
          <p:cNvSpPr>
            <a:spLocks noGrp="1"/>
          </p:cNvSpPr>
          <p:nvPr>
            <p:ph type="sldNum" sz="quarter" idx="10"/>
          </p:nvPr>
        </p:nvSpPr>
        <p:spPr/>
        <p:txBody>
          <a:bodyPr/>
          <a:lstStyle/>
          <a:p>
            <a:fld id="{A7D4511A-0997-4AB0-80E5-B77AC10B7DB8}" type="slidenum">
              <a:rPr lang="en-US" smtClean="0"/>
              <a:pPr/>
              <a:t>22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smtClean="0">
                <a:solidFill>
                  <a:schemeClr val="tx1"/>
                </a:solidFill>
                <a:latin typeface="+mn-lt"/>
                <a:ea typeface="+mn-ea"/>
                <a:cs typeface="+mn-cs"/>
              </a:rPr>
              <a:t>Aneurysm </a:t>
            </a:r>
            <a:r>
              <a:rPr lang="en-US" sz="1200" kern="1200" baseline="0" dirty="0" smtClean="0">
                <a:solidFill>
                  <a:schemeClr val="tx1"/>
                </a:solidFill>
                <a:latin typeface="+mn-lt"/>
                <a:ea typeface="+mn-ea"/>
                <a:cs typeface="+mn-cs"/>
              </a:rPr>
              <a:t>A localised swelling or dilatation of an artery due to weakening of its wall. </a:t>
            </a:r>
            <a:r>
              <a:rPr lang="en-US" sz="1200" b="1" kern="1200" baseline="0" dirty="0" smtClean="0">
                <a:solidFill>
                  <a:schemeClr val="tx1"/>
                </a:solidFill>
                <a:latin typeface="+mn-lt"/>
                <a:ea typeface="+mn-ea"/>
                <a:cs typeface="+mn-cs"/>
              </a:rPr>
              <a:t>Cavernous: </a:t>
            </a:r>
            <a:r>
              <a:rPr lang="en-US" sz="1200" kern="1200" baseline="0" dirty="0" smtClean="0">
                <a:solidFill>
                  <a:schemeClr val="tx1"/>
                </a:solidFill>
                <a:latin typeface="+mn-lt"/>
                <a:ea typeface="+mn-ea"/>
                <a:cs typeface="+mn-cs"/>
              </a:rPr>
              <a:t>A channel for venous blood placed either side of the sphenoid bone at the base of the SKULL behind the eye sockets.</a:t>
            </a:r>
            <a:endParaRPr lang="en-US" dirty="0"/>
          </a:p>
        </p:txBody>
      </p:sp>
      <p:sp>
        <p:nvSpPr>
          <p:cNvPr id="4" name="Slide Number Placeholder 3"/>
          <p:cNvSpPr>
            <a:spLocks noGrp="1"/>
          </p:cNvSpPr>
          <p:nvPr>
            <p:ph type="sldNum" sz="quarter" idx="10"/>
          </p:nvPr>
        </p:nvSpPr>
        <p:spPr/>
        <p:txBody>
          <a:bodyPr/>
          <a:lstStyle/>
          <a:p>
            <a:fld id="{A7D4511A-0997-4AB0-80E5-B77AC10B7DB8}" type="slidenum">
              <a:rPr lang="en-US" smtClean="0"/>
              <a:pPr/>
              <a:t>35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err="1" smtClean="0">
                <a:solidFill>
                  <a:schemeClr val="tx1"/>
                </a:solidFill>
                <a:latin typeface="+mn-lt"/>
                <a:ea typeface="+mn-ea"/>
                <a:cs typeface="+mn-cs"/>
              </a:rPr>
              <a:t>Telangiectasis</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Abnormal dilatation of ARTERIOLES and </a:t>
            </a:r>
            <a:r>
              <a:rPr lang="en-US" sz="1200" kern="1200" baseline="0" dirty="0" err="1" smtClean="0">
                <a:solidFill>
                  <a:schemeClr val="tx1"/>
                </a:solidFill>
                <a:latin typeface="+mn-lt"/>
                <a:ea typeface="+mn-ea"/>
                <a:cs typeface="+mn-cs"/>
              </a:rPr>
              <a:t>venules</a:t>
            </a:r>
            <a:r>
              <a:rPr lang="en-US" sz="1200" kern="1200" baseline="0" dirty="0" smtClean="0">
                <a:solidFill>
                  <a:schemeClr val="tx1"/>
                </a:solidFill>
                <a:latin typeface="+mn-lt"/>
                <a:ea typeface="+mn-ea"/>
                <a:cs typeface="+mn-cs"/>
              </a:rPr>
              <a:t>. </a:t>
            </a:r>
            <a:r>
              <a:rPr lang="en-US" sz="1200" b="1" kern="1200" baseline="0" dirty="0" err="1" smtClean="0">
                <a:solidFill>
                  <a:schemeClr val="tx1"/>
                </a:solidFill>
                <a:latin typeface="+mn-lt"/>
                <a:ea typeface="+mn-ea"/>
                <a:cs typeface="+mn-cs"/>
              </a:rPr>
              <a:t>Angioma</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 TUMOUR composed of blood vessels.</a:t>
            </a:r>
            <a:r>
              <a:rPr lang="en-US" sz="1200" b="1" kern="1200" baseline="0" dirty="0" smtClean="0">
                <a:solidFill>
                  <a:schemeClr val="tx1"/>
                </a:solidFill>
                <a:latin typeface="+mn-lt"/>
                <a:ea typeface="+mn-ea"/>
                <a:cs typeface="+mn-cs"/>
              </a:rPr>
              <a:t> Cavernous: </a:t>
            </a:r>
            <a:r>
              <a:rPr lang="en-US" sz="1200" kern="1200" baseline="0" dirty="0" smtClean="0">
                <a:solidFill>
                  <a:schemeClr val="tx1"/>
                </a:solidFill>
                <a:latin typeface="+mn-lt"/>
                <a:ea typeface="+mn-ea"/>
                <a:cs typeface="+mn-cs"/>
              </a:rPr>
              <a:t>A channel for venous blood placed either side of the sphenoid bone at the base of the SKULL behind the eye sockets.</a:t>
            </a:r>
            <a:endParaRPr lang="en-US" dirty="0"/>
          </a:p>
        </p:txBody>
      </p:sp>
      <p:sp>
        <p:nvSpPr>
          <p:cNvPr id="4" name="Slide Number Placeholder 3"/>
          <p:cNvSpPr>
            <a:spLocks noGrp="1"/>
          </p:cNvSpPr>
          <p:nvPr>
            <p:ph type="sldNum" sz="quarter" idx="10"/>
          </p:nvPr>
        </p:nvSpPr>
        <p:spPr/>
        <p:txBody>
          <a:bodyPr/>
          <a:lstStyle/>
          <a:p>
            <a:fld id="{A7D4511A-0997-4AB0-80E5-B77AC10B7DB8}" type="slidenum">
              <a:rPr lang="en-US" smtClean="0"/>
              <a:pPr/>
              <a:t>40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7D4511A-0997-4AB0-80E5-B77AC10B7DB8}" type="slidenum">
              <a:rPr lang="en-US" smtClean="0"/>
              <a:pPr/>
              <a:t>47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Iatrogenic: </a:t>
            </a:r>
            <a:r>
              <a:rPr lang="en-US" sz="1200" kern="1200" baseline="0" dirty="0" smtClean="0">
                <a:solidFill>
                  <a:schemeClr val="tx1"/>
                </a:solidFill>
                <a:latin typeface="+mn-lt"/>
                <a:ea typeface="+mn-ea"/>
                <a:cs typeface="+mn-cs"/>
              </a:rPr>
              <a:t>Disease induced by a physician.</a:t>
            </a:r>
            <a:endParaRPr lang="en-US" dirty="0" smtClean="0"/>
          </a:p>
          <a:p>
            <a:endParaRPr lang="en-US" dirty="0"/>
          </a:p>
        </p:txBody>
      </p:sp>
      <p:sp>
        <p:nvSpPr>
          <p:cNvPr id="4" name="Slide Number Placeholder 3"/>
          <p:cNvSpPr>
            <a:spLocks noGrp="1"/>
          </p:cNvSpPr>
          <p:nvPr>
            <p:ph type="sldNum" sz="quarter" idx="10"/>
          </p:nvPr>
        </p:nvSpPr>
        <p:spPr/>
        <p:txBody>
          <a:bodyPr/>
          <a:lstStyle/>
          <a:p>
            <a:fld id="{A7D4511A-0997-4AB0-80E5-B77AC10B7DB8}" type="slidenum">
              <a:rPr lang="en-US" smtClean="0"/>
              <a:pPr/>
              <a:t>48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7D4511A-0997-4AB0-80E5-B77AC10B7DB8}" type="slidenum">
              <a:rPr lang="en-US" smtClean="0"/>
              <a:pPr/>
              <a:t>56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Febrile: having fever greater than normal body</a:t>
            </a:r>
            <a:r>
              <a:rPr lang="en-US" baseline="0" dirty="0" smtClean="0"/>
              <a:t> temperature.</a:t>
            </a:r>
            <a:endParaRPr lang="en-US" dirty="0"/>
          </a:p>
        </p:txBody>
      </p:sp>
      <p:sp>
        <p:nvSpPr>
          <p:cNvPr id="4" name="Slide Number Placeholder 3"/>
          <p:cNvSpPr>
            <a:spLocks noGrp="1"/>
          </p:cNvSpPr>
          <p:nvPr>
            <p:ph type="sldNum" sz="quarter" idx="10"/>
          </p:nvPr>
        </p:nvSpPr>
        <p:spPr/>
        <p:txBody>
          <a:bodyPr/>
          <a:lstStyle/>
          <a:p>
            <a:fld id="{A7D4511A-0997-4AB0-80E5-B77AC10B7DB8}" type="slidenum">
              <a:rPr lang="en-US" smtClean="0"/>
              <a:pPr/>
              <a:t>57</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Febrile: having fever greater than normal body</a:t>
            </a:r>
            <a:r>
              <a:rPr lang="en-US" baseline="0" dirty="0" smtClean="0"/>
              <a:t> temperature.</a:t>
            </a:r>
            <a:endParaRPr lang="en-US" dirty="0"/>
          </a:p>
        </p:txBody>
      </p:sp>
      <p:sp>
        <p:nvSpPr>
          <p:cNvPr id="4" name="Slide Number Placeholder 3"/>
          <p:cNvSpPr>
            <a:spLocks noGrp="1"/>
          </p:cNvSpPr>
          <p:nvPr>
            <p:ph type="sldNum" sz="quarter" idx="10"/>
          </p:nvPr>
        </p:nvSpPr>
        <p:spPr/>
        <p:txBody>
          <a:bodyPr/>
          <a:lstStyle/>
          <a:p>
            <a:fld id="{A7D4511A-0997-4AB0-80E5-B77AC10B7DB8}" type="slidenum">
              <a:rPr lang="en-US" smtClean="0"/>
              <a:pPr/>
              <a:t>58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dir="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30868"/>
            <a:ext cx="9143999"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4800" b="1" dirty="0" smtClean="0"/>
              <a:t>Nervous System</a:t>
            </a:r>
            <a:endParaRPr lang="en-US" sz="4800" b="1" dirty="0"/>
          </a:p>
        </p:txBody>
      </p:sp>
      <p:sp>
        <p:nvSpPr>
          <p:cNvPr id="3" name="TextBox 2"/>
          <p:cNvSpPr txBox="1"/>
          <p:nvPr/>
        </p:nvSpPr>
        <p:spPr>
          <a:xfrm>
            <a:off x="6519578" y="5493603"/>
            <a:ext cx="2167966"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400" dirty="0" smtClean="0"/>
              <a:t>Krishna Bastola</a:t>
            </a:r>
          </a:p>
          <a:p>
            <a:r>
              <a:rPr lang="en-US" sz="2400" dirty="0" smtClean="0"/>
              <a:t>B.Sc. MLT, M.Sc.</a:t>
            </a:r>
            <a:endParaRPr lang="en-US" sz="2400" dirty="0"/>
          </a:p>
        </p:txBody>
      </p:sp>
    </p:spTree>
  </p:cSld>
  <p:clrMapOvr>
    <a:masterClrMapping/>
  </p:clrMapOvr>
  <p:transition spd="slow">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9000" y="2630269"/>
            <a:ext cx="2045432" cy="646331"/>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just"/>
            <a:r>
              <a:rPr lang="en-US" sz="3600" b="1" dirty="0" smtClean="0">
                <a:solidFill>
                  <a:schemeClr val="tx1"/>
                </a:solidFill>
                <a:effectLst>
                  <a:outerShdw blurRad="38100" dist="38100" dir="2700000" algn="tl">
                    <a:srgbClr val="000000">
                      <a:alpha val="43137"/>
                    </a:srgbClr>
                  </a:outerShdw>
                </a:effectLst>
              </a:rPr>
              <a:t>Neuroglia</a:t>
            </a:r>
            <a:endParaRPr lang="en-US" sz="36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07390887"/>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9000" y="0"/>
            <a:ext cx="2045432" cy="646331"/>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just"/>
            <a:r>
              <a:rPr lang="en-US" sz="3600" b="1" dirty="0" smtClean="0">
                <a:solidFill>
                  <a:schemeClr val="tx1"/>
                </a:solidFill>
                <a:effectLst>
                  <a:outerShdw blurRad="38100" dist="38100" dir="2700000" algn="tl">
                    <a:srgbClr val="000000">
                      <a:alpha val="43137"/>
                    </a:srgbClr>
                  </a:outerShdw>
                </a:effectLst>
              </a:rPr>
              <a:t>Neuroglia</a:t>
            </a:r>
            <a:endParaRPr lang="en-US" sz="3600" b="1" dirty="0">
              <a:solidFill>
                <a:schemeClr val="tx1"/>
              </a:solidFill>
              <a:effectLst>
                <a:outerShdw blurRad="38100" dist="38100" dir="2700000" algn="tl">
                  <a:srgbClr val="000000">
                    <a:alpha val="43137"/>
                  </a:srgbClr>
                </a:outerShdw>
              </a:effectLst>
            </a:endParaRPr>
          </a:p>
        </p:txBody>
      </p:sp>
      <p:sp>
        <p:nvSpPr>
          <p:cNvPr id="3" name="TextBox 2"/>
          <p:cNvSpPr txBox="1"/>
          <p:nvPr/>
        </p:nvSpPr>
        <p:spPr>
          <a:xfrm>
            <a:off x="0" y="762000"/>
            <a:ext cx="9144000" cy="5816977"/>
          </a:xfrm>
          <a:prstGeom prst="rect">
            <a:avLst/>
          </a:prstGeom>
          <a:noFill/>
        </p:spPr>
        <p:txBody>
          <a:bodyPr wrap="square" rtlCol="0">
            <a:spAutoFit/>
          </a:bodyPr>
          <a:lstStyle/>
          <a:p>
            <a:pPr marL="457200" indent="-457200" algn="just">
              <a:buFont typeface="Wingdings" pitchFamily="2" charset="2"/>
              <a:buChar char="Ø"/>
            </a:pPr>
            <a:r>
              <a:rPr lang="en-US" sz="2400" dirty="0" smtClean="0">
                <a:cs typeface="Andalus" pitchFamily="2" charset="-78"/>
              </a:rPr>
              <a:t>Within the brain and spinal cord, neurons are </a:t>
            </a:r>
            <a:r>
              <a:rPr lang="en-US" sz="2400" b="1" dirty="0" smtClean="0">
                <a:cs typeface="Andalus" pitchFamily="2" charset="-78"/>
              </a:rPr>
              <a:t>supported</a:t>
            </a:r>
            <a:r>
              <a:rPr lang="en-US" sz="2400" dirty="0" smtClean="0">
                <a:cs typeface="Andalus" pitchFamily="2" charset="-78"/>
              </a:rPr>
              <a:t> by a </a:t>
            </a:r>
            <a:r>
              <a:rPr lang="en-US" sz="2400" b="1" dirty="0" smtClean="0">
                <a:cs typeface="Andalus" pitchFamily="2" charset="-78"/>
              </a:rPr>
              <a:t>special kind of connective tissue </a:t>
            </a:r>
            <a:r>
              <a:rPr lang="en-US" sz="2400" dirty="0" smtClean="0">
                <a:cs typeface="Andalus" pitchFamily="2" charset="-78"/>
              </a:rPr>
              <a:t>called </a:t>
            </a:r>
            <a:r>
              <a:rPr lang="en-US" sz="2400" b="1" dirty="0" smtClean="0">
                <a:cs typeface="Andalus" pitchFamily="2" charset="-78"/>
              </a:rPr>
              <a:t>neuroglia</a:t>
            </a:r>
            <a:r>
              <a:rPr lang="en-US" sz="2400" dirty="0" smtClean="0">
                <a:cs typeface="Andalus" pitchFamily="2" charset="-78"/>
              </a:rPr>
              <a:t>.</a:t>
            </a:r>
          </a:p>
          <a:p>
            <a:pPr marL="457200" indent="-457200" algn="just">
              <a:buFont typeface="Wingdings" pitchFamily="2" charset="2"/>
              <a:buChar char="Ø"/>
            </a:pPr>
            <a:r>
              <a:rPr lang="en-US" sz="2400" dirty="0" smtClean="0">
                <a:cs typeface="Andalus" pitchFamily="2" charset="-78"/>
              </a:rPr>
              <a:t>So, they are the </a:t>
            </a:r>
            <a:r>
              <a:rPr lang="en-US" sz="2400" b="1" dirty="0" smtClean="0">
                <a:cs typeface="Andalus" pitchFamily="2" charset="-78"/>
              </a:rPr>
              <a:t>supporting cells of the nervous system</a:t>
            </a:r>
            <a:r>
              <a:rPr lang="en-US" sz="2400" dirty="0" smtClean="0">
                <a:cs typeface="Andalus" pitchFamily="2" charset="-78"/>
              </a:rPr>
              <a:t>.</a:t>
            </a:r>
          </a:p>
          <a:p>
            <a:pPr marL="457200" indent="-457200" algn="just">
              <a:buFont typeface="Wingdings" pitchFamily="2" charset="2"/>
              <a:buChar char="Ø"/>
            </a:pPr>
            <a:r>
              <a:rPr lang="en-US" sz="2400" dirty="0" smtClean="0">
                <a:cs typeface="Andalus" pitchFamily="2" charset="-78"/>
              </a:rPr>
              <a:t>They can be studied as following six types:</a:t>
            </a:r>
            <a:endParaRPr lang="en-US" sz="1100" dirty="0" smtClean="0">
              <a:cs typeface="Andalus" pitchFamily="2" charset="-78"/>
            </a:endParaRPr>
          </a:p>
          <a:p>
            <a:pPr marL="914400" lvl="1" indent="-457200" algn="just">
              <a:buFont typeface="Arial" pitchFamily="34" charset="0"/>
              <a:buChar char="•"/>
            </a:pPr>
            <a:r>
              <a:rPr lang="en-US" sz="2400" dirty="0" smtClean="0">
                <a:cs typeface="Andalus" pitchFamily="2" charset="-78"/>
              </a:rPr>
              <a:t>4 types are found in CNS</a:t>
            </a:r>
          </a:p>
          <a:p>
            <a:pPr marL="1885950" lvl="3" indent="-514350" algn="just">
              <a:buFont typeface="+mj-lt"/>
              <a:buAutoNum type="romanLcPeriod"/>
            </a:pPr>
            <a:r>
              <a:rPr lang="en-US" sz="2200" dirty="0" smtClean="0">
                <a:cs typeface="Andalus" pitchFamily="2" charset="-78"/>
              </a:rPr>
              <a:t>Astrocytes</a:t>
            </a:r>
          </a:p>
          <a:p>
            <a:pPr marL="1885950" lvl="3" indent="-514350" algn="just">
              <a:buFont typeface="+mj-lt"/>
              <a:buAutoNum type="romanLcPeriod"/>
            </a:pPr>
            <a:r>
              <a:rPr lang="en-US" sz="2200" dirty="0" smtClean="0">
                <a:cs typeface="Andalus" pitchFamily="2" charset="-78"/>
              </a:rPr>
              <a:t>Oligodendrocytes</a:t>
            </a:r>
          </a:p>
          <a:p>
            <a:pPr marL="1885950" lvl="3" indent="-514350" algn="just">
              <a:buFont typeface="+mj-lt"/>
              <a:buAutoNum type="romanLcPeriod"/>
            </a:pPr>
            <a:r>
              <a:rPr lang="en-US" sz="2200" dirty="0" smtClean="0">
                <a:cs typeface="Andalus" pitchFamily="2" charset="-78"/>
              </a:rPr>
              <a:t>Microglia</a:t>
            </a:r>
          </a:p>
          <a:p>
            <a:pPr marL="1885950" lvl="3" indent="-514350" algn="just">
              <a:buFont typeface="+mj-lt"/>
              <a:buAutoNum type="romanLcPeriod"/>
            </a:pPr>
            <a:r>
              <a:rPr lang="en-US" sz="2200" dirty="0" smtClean="0">
                <a:cs typeface="Andalus" pitchFamily="2" charset="-78"/>
              </a:rPr>
              <a:t>Ependymal cells</a:t>
            </a:r>
          </a:p>
          <a:p>
            <a:pPr marL="914400" lvl="1" indent="-457200" algn="just">
              <a:buFont typeface="Arial" pitchFamily="34" charset="0"/>
              <a:buChar char="•"/>
            </a:pPr>
            <a:r>
              <a:rPr lang="en-US" sz="2400" dirty="0" smtClean="0">
                <a:cs typeface="Andalus" pitchFamily="2" charset="-78"/>
              </a:rPr>
              <a:t>2 types of glia in the PNS</a:t>
            </a:r>
          </a:p>
          <a:p>
            <a:pPr marL="1885950" lvl="3" indent="-514350" algn="just">
              <a:buFont typeface="+mj-lt"/>
              <a:buAutoNum type="romanLcPeriod"/>
            </a:pPr>
            <a:r>
              <a:rPr lang="en-US" sz="2200" dirty="0" smtClean="0">
                <a:cs typeface="Andalus" pitchFamily="2" charset="-78"/>
              </a:rPr>
              <a:t>Schwann cells</a:t>
            </a:r>
          </a:p>
          <a:p>
            <a:pPr marL="1885950" lvl="3" indent="-514350" algn="just">
              <a:buFont typeface="+mj-lt"/>
              <a:buAutoNum type="romanLcPeriod"/>
            </a:pPr>
            <a:r>
              <a:rPr lang="en-US" sz="2200" dirty="0" smtClean="0">
                <a:cs typeface="Andalus" pitchFamily="2" charset="-78"/>
              </a:rPr>
              <a:t>Satellite cells</a:t>
            </a:r>
          </a:p>
          <a:p>
            <a:pPr marL="914400" lvl="1" indent="-457200" algn="just">
              <a:buFont typeface="Arial" pitchFamily="34" charset="0"/>
              <a:buChar char="•"/>
            </a:pPr>
            <a:endParaRPr lang="en-US" sz="2400" dirty="0" smtClean="0">
              <a:cs typeface="Andalus" pitchFamily="2" charset="-78"/>
            </a:endParaRPr>
          </a:p>
          <a:p>
            <a:pPr marL="457200" indent="-457200" algn="just">
              <a:buFont typeface="Wingdings" pitchFamily="2" charset="2"/>
              <a:buChar char="Ø"/>
            </a:pPr>
            <a:r>
              <a:rPr lang="en-US" sz="2400" dirty="0" smtClean="0">
                <a:cs typeface="Andalus" pitchFamily="2" charset="-78"/>
              </a:rPr>
              <a:t>It is richly supplied with blood vessels.</a:t>
            </a:r>
          </a:p>
          <a:p>
            <a:pPr marL="457200" indent="-457200" algn="just">
              <a:buFont typeface="Wingdings" pitchFamily="2" charset="2"/>
              <a:buChar char="Ø"/>
            </a:pPr>
            <a:r>
              <a:rPr lang="en-US" sz="2400" dirty="0" smtClean="0">
                <a:cs typeface="Andalus" pitchFamily="2" charset="-78"/>
              </a:rPr>
              <a:t>Functions: supporting, insulating, phagocytosis, formation of myelin sheath.</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BMLT Class\Histo\UNIT-13\Related meterials\f14-6_cellular_organiza_c.jpg"/>
          <p:cNvPicPr>
            <a:picLocks noChangeAspect="1" noChangeArrowheads="1"/>
          </p:cNvPicPr>
          <p:nvPr/>
        </p:nvPicPr>
        <p:blipFill>
          <a:blip r:embed="rId2" cstate="print"/>
          <a:srcRect/>
          <a:stretch>
            <a:fillRect/>
          </a:stretch>
        </p:blipFill>
        <p:spPr bwMode="auto">
          <a:xfrm>
            <a:off x="364076" y="914400"/>
            <a:ext cx="8703724" cy="5733294"/>
          </a:xfrm>
          <a:prstGeom prst="rect">
            <a:avLst/>
          </a:prstGeom>
          <a:noFill/>
        </p:spPr>
      </p:pic>
      <p:sp>
        <p:nvSpPr>
          <p:cNvPr id="3" name="TextBox 2"/>
          <p:cNvSpPr txBox="1"/>
          <p:nvPr/>
        </p:nvSpPr>
        <p:spPr>
          <a:xfrm>
            <a:off x="3429000" y="0"/>
            <a:ext cx="2045432" cy="646331"/>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just"/>
            <a:r>
              <a:rPr lang="en-US" sz="3600" b="1" dirty="0" smtClean="0">
                <a:solidFill>
                  <a:schemeClr val="tx1"/>
                </a:solidFill>
                <a:effectLst>
                  <a:outerShdw blurRad="38100" dist="38100" dir="2700000" algn="tl">
                    <a:srgbClr val="000000">
                      <a:alpha val="43137"/>
                    </a:srgbClr>
                  </a:outerShdw>
                </a:effectLst>
              </a:rPr>
              <a:t>Neuroglia</a:t>
            </a:r>
            <a:endParaRPr lang="en-US" sz="3600" b="1" dirty="0">
              <a:solidFill>
                <a:schemeClr val="tx1"/>
              </a:solidFill>
              <a:effectLst>
                <a:outerShdw blurRad="38100" dist="38100" dir="2700000" algn="tl">
                  <a:srgbClr val="000000">
                    <a:alpha val="43137"/>
                  </a:srgbClr>
                </a:outerShdw>
              </a:effectLst>
            </a:endParaRPr>
          </a:p>
        </p:txBody>
      </p:sp>
      <p:sp>
        <p:nvSpPr>
          <p:cNvPr id="5" name="TextBox 4"/>
          <p:cNvSpPr txBox="1"/>
          <p:nvPr/>
        </p:nvSpPr>
        <p:spPr>
          <a:xfrm>
            <a:off x="1524000" y="762000"/>
            <a:ext cx="6373861" cy="369332"/>
          </a:xfrm>
          <a:prstGeom prst="rect">
            <a:avLst/>
          </a:prstGeom>
          <a:solidFill>
            <a:schemeClr val="bg1"/>
          </a:solidFill>
        </p:spPr>
        <p:txBody>
          <a:bodyPr wrap="none" rtlCol="0">
            <a:spAutoFit/>
          </a:bodyPr>
          <a:lstStyle/>
          <a:p>
            <a:r>
              <a:rPr lang="en-US" dirty="0" smtClean="0"/>
              <a:t>                                                                                                                      </a:t>
            </a:r>
            <a:endParaRPr lang="en-US" dirty="0"/>
          </a:p>
        </p:txBody>
      </p:sp>
    </p:spTree>
  </p:cSld>
  <p:clrMapOvr>
    <a:masterClrMapping/>
  </p:clrMapOvr>
  <p:transition spd="slow">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BMLT Class\Histo\UNIT-13\Related meterials\schwann_myelin.jpg"/>
          <p:cNvPicPr>
            <a:picLocks noChangeAspect="1" noChangeArrowheads="1"/>
          </p:cNvPicPr>
          <p:nvPr/>
        </p:nvPicPr>
        <p:blipFill>
          <a:blip r:embed="rId2" cstate="print"/>
          <a:srcRect/>
          <a:stretch>
            <a:fillRect/>
          </a:stretch>
        </p:blipFill>
        <p:spPr bwMode="auto">
          <a:xfrm>
            <a:off x="8369" y="1676401"/>
            <a:ext cx="9122944" cy="3505200"/>
          </a:xfrm>
          <a:prstGeom prst="rect">
            <a:avLst/>
          </a:prstGeom>
          <a:noFill/>
        </p:spPr>
      </p:pic>
      <p:sp>
        <p:nvSpPr>
          <p:cNvPr id="3" name="TextBox 2"/>
          <p:cNvSpPr txBox="1"/>
          <p:nvPr/>
        </p:nvSpPr>
        <p:spPr>
          <a:xfrm>
            <a:off x="3429000" y="0"/>
            <a:ext cx="2045432" cy="646331"/>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just"/>
            <a:r>
              <a:rPr lang="en-US" sz="3600" b="1" dirty="0" smtClean="0">
                <a:solidFill>
                  <a:schemeClr val="tx1"/>
                </a:solidFill>
                <a:effectLst>
                  <a:outerShdw blurRad="38100" dist="38100" dir="2700000" algn="tl">
                    <a:srgbClr val="000000">
                      <a:alpha val="43137"/>
                    </a:srgbClr>
                  </a:outerShdw>
                </a:effectLst>
              </a:rPr>
              <a:t>Neuroglia</a:t>
            </a:r>
            <a:endParaRPr lang="en-US" sz="3600" b="1" dirty="0">
              <a:solidFill>
                <a:schemeClr val="tx1"/>
              </a:solidFill>
              <a:effectLst>
                <a:outerShdw blurRad="38100" dist="38100" dir="2700000" algn="tl">
                  <a:srgbClr val="000000">
                    <a:alpha val="43137"/>
                  </a:srgbClr>
                </a:outerShdw>
              </a:effectLst>
            </a:endParaRPr>
          </a:p>
        </p:txBody>
      </p:sp>
    </p:spTree>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38285"/>
            <a:ext cx="9144000" cy="5262979"/>
          </a:xfrm>
          <a:prstGeom prst="rect">
            <a:avLst/>
          </a:prstGeom>
        </p:spPr>
        <p:txBody>
          <a:bodyPr wrap="square">
            <a:spAutoFit/>
          </a:bodyPr>
          <a:lstStyle/>
          <a:p>
            <a:pPr marL="457200" indent="-457200" algn="just">
              <a:buFont typeface="Wingdings" pitchFamily="2" charset="2"/>
              <a:buChar char="Ø"/>
            </a:pPr>
            <a:r>
              <a:rPr lang="en-US" sz="2400" dirty="0" smtClean="0"/>
              <a:t>The brain and spinal cord are completely surrounded by three membranes, the </a:t>
            </a:r>
            <a:r>
              <a:rPr lang="en-US" sz="2400" i="1" dirty="0" smtClean="0"/>
              <a:t>meninges, </a:t>
            </a:r>
            <a:r>
              <a:rPr lang="en-US" sz="2400" dirty="0" smtClean="0"/>
              <a:t>lying between the skull and the brain and between the vertebrae and the spinal cord.</a:t>
            </a:r>
          </a:p>
          <a:p>
            <a:pPr marL="457200" indent="-457200" algn="just">
              <a:buFont typeface="Wingdings" pitchFamily="2" charset="2"/>
              <a:buChar char="Ø"/>
            </a:pPr>
            <a:endParaRPr lang="en-US" sz="2400" dirty="0" smtClean="0"/>
          </a:p>
          <a:p>
            <a:pPr marL="457200" indent="-457200" algn="just">
              <a:buFont typeface="Wingdings" pitchFamily="2" charset="2"/>
              <a:buChar char="Ø"/>
            </a:pPr>
            <a:r>
              <a:rPr lang="en-US" sz="2400" dirty="0" smtClean="0"/>
              <a:t>They are:</a:t>
            </a:r>
          </a:p>
          <a:p>
            <a:pPr marL="1371600" lvl="2" indent="-457200" algn="just">
              <a:buFont typeface="Arial" pitchFamily="34" charset="0"/>
              <a:buChar char="•"/>
            </a:pPr>
            <a:r>
              <a:rPr lang="en-US" sz="2400" b="1" dirty="0" smtClean="0"/>
              <a:t>Dura mater</a:t>
            </a:r>
          </a:p>
          <a:p>
            <a:pPr marL="1371600" lvl="2" indent="-457200" algn="just">
              <a:buFont typeface="Arial" pitchFamily="34" charset="0"/>
              <a:buChar char="•"/>
            </a:pPr>
            <a:r>
              <a:rPr lang="en-US" sz="2400" b="1" dirty="0" smtClean="0"/>
              <a:t>Arachnoid mater</a:t>
            </a:r>
          </a:p>
          <a:p>
            <a:pPr marL="1371600" lvl="2" indent="-457200" algn="just">
              <a:buFont typeface="Arial" pitchFamily="34" charset="0"/>
              <a:buChar char="•"/>
            </a:pPr>
            <a:r>
              <a:rPr lang="en-US" sz="2400" b="1" dirty="0" smtClean="0"/>
              <a:t>Pia mater</a:t>
            </a:r>
          </a:p>
          <a:p>
            <a:pPr marL="1371600" lvl="2" indent="-457200" algn="just">
              <a:buFont typeface="Arial" pitchFamily="34" charset="0"/>
              <a:buChar char="•"/>
            </a:pPr>
            <a:endParaRPr lang="en-US" sz="2400" dirty="0" smtClean="0"/>
          </a:p>
          <a:p>
            <a:pPr marL="457200" indent="-457200" algn="just">
              <a:buFont typeface="Wingdings" pitchFamily="2" charset="2"/>
              <a:buChar char="Ø"/>
            </a:pPr>
            <a:r>
              <a:rPr lang="en-US" sz="2400" dirty="0" smtClean="0"/>
              <a:t>The dura and arachnoid maters are separated by a potential space, the </a:t>
            </a:r>
            <a:r>
              <a:rPr lang="en-US" sz="2400" b="1" i="1" dirty="0" smtClean="0"/>
              <a:t>subdural space</a:t>
            </a:r>
            <a:r>
              <a:rPr lang="en-US" sz="2400" i="1" dirty="0" smtClean="0"/>
              <a:t>. </a:t>
            </a:r>
          </a:p>
          <a:p>
            <a:pPr marL="457200" indent="-457200" algn="just">
              <a:buFont typeface="Wingdings" pitchFamily="2" charset="2"/>
              <a:buChar char="Ø"/>
            </a:pPr>
            <a:endParaRPr lang="en-US" sz="2400" i="1" dirty="0"/>
          </a:p>
          <a:p>
            <a:pPr marL="457200" indent="-457200" algn="just">
              <a:buFont typeface="Wingdings" pitchFamily="2" charset="2"/>
              <a:buChar char="Ø"/>
            </a:pPr>
            <a:r>
              <a:rPr lang="en-US" sz="2400" dirty="0" smtClean="0"/>
              <a:t>The arachnoid and pia maters are separated by the </a:t>
            </a:r>
            <a:r>
              <a:rPr lang="en-US" sz="2400" b="1" i="1" dirty="0" smtClean="0"/>
              <a:t>subarachnoid space</a:t>
            </a:r>
            <a:r>
              <a:rPr lang="en-US" sz="2400" i="1" dirty="0" smtClean="0"/>
              <a:t>, </a:t>
            </a:r>
            <a:r>
              <a:rPr lang="en-US" sz="2400" dirty="0" smtClean="0"/>
              <a:t>containing</a:t>
            </a:r>
            <a:r>
              <a:rPr lang="en-US" sz="2400" i="1" dirty="0" smtClean="0"/>
              <a:t> </a:t>
            </a:r>
            <a:r>
              <a:rPr lang="en-US" sz="2400" b="1" i="1" dirty="0" smtClean="0"/>
              <a:t>cerebrospinal fluid</a:t>
            </a:r>
            <a:r>
              <a:rPr lang="en-US" sz="2400" i="1" dirty="0" smtClean="0"/>
              <a:t>.</a:t>
            </a:r>
            <a:endParaRPr lang="en-US" sz="2400" dirty="0"/>
          </a:p>
        </p:txBody>
      </p:sp>
      <p:sp>
        <p:nvSpPr>
          <p:cNvPr id="3" name="TextBox 2"/>
          <p:cNvSpPr txBox="1"/>
          <p:nvPr/>
        </p:nvSpPr>
        <p:spPr>
          <a:xfrm>
            <a:off x="228600" y="381000"/>
            <a:ext cx="1505412" cy="46166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400" b="1" dirty="0" smtClean="0"/>
              <a:t>Meninges </a:t>
            </a:r>
            <a:endParaRPr lang="en-US" sz="2400" b="1" dirty="0"/>
          </a:p>
        </p:txBody>
      </p:sp>
      <p:sp>
        <p:nvSpPr>
          <p:cNvPr id="4" name="Right Brace 3"/>
          <p:cNvSpPr/>
          <p:nvPr/>
        </p:nvSpPr>
        <p:spPr>
          <a:xfrm>
            <a:off x="3771900" y="3429000"/>
            <a:ext cx="190500" cy="533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 name="TextBox 4"/>
          <p:cNvSpPr txBox="1"/>
          <p:nvPr/>
        </p:nvSpPr>
        <p:spPr>
          <a:xfrm>
            <a:off x="3962400" y="3486090"/>
            <a:ext cx="4407489" cy="400110"/>
          </a:xfrm>
          <a:prstGeom prst="rect">
            <a:avLst/>
          </a:prstGeom>
          <a:noFill/>
        </p:spPr>
        <p:txBody>
          <a:bodyPr wrap="none" rtlCol="0">
            <a:spAutoFit/>
          </a:bodyPr>
          <a:lstStyle/>
          <a:p>
            <a:r>
              <a:rPr lang="en-US" sz="2000" b="1" dirty="0" err="1" smtClean="0"/>
              <a:t>Leptomeninges</a:t>
            </a:r>
            <a:r>
              <a:rPr lang="en-US" sz="2000" b="1" dirty="0" smtClean="0"/>
              <a:t> , </a:t>
            </a:r>
            <a:r>
              <a:rPr lang="en-US" dirty="0" smtClean="0"/>
              <a:t>between where CSF flows</a:t>
            </a:r>
            <a:endParaRPr lang="en-US" sz="2000" b="1" dirty="0"/>
          </a:p>
        </p:txBody>
      </p:sp>
    </p:spTree>
  </p:cSld>
  <p:clrMapOvr>
    <a:masterClrMapping/>
  </p:clrMapOvr>
  <p:transition spd="slow">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52400"/>
            <a:ext cx="74676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en-US" sz="2400" b="1" dirty="0" smtClean="0"/>
              <a:t>Ventricles of the brain and the cerebrospinal fluid (CSF)</a:t>
            </a:r>
            <a:endParaRPr lang="en-US" sz="2400" dirty="0"/>
          </a:p>
        </p:txBody>
      </p:sp>
      <p:sp>
        <p:nvSpPr>
          <p:cNvPr id="3" name="Rectangle 2"/>
          <p:cNvSpPr/>
          <p:nvPr/>
        </p:nvSpPr>
        <p:spPr>
          <a:xfrm>
            <a:off x="0" y="1143000"/>
            <a:ext cx="9144000" cy="2677656"/>
          </a:xfrm>
          <a:prstGeom prst="rect">
            <a:avLst/>
          </a:prstGeom>
        </p:spPr>
        <p:txBody>
          <a:bodyPr wrap="square">
            <a:spAutoFit/>
          </a:bodyPr>
          <a:lstStyle/>
          <a:p>
            <a:pPr marL="342900" indent="-342900" algn="just">
              <a:buFont typeface="Wingdings" pitchFamily="2" charset="2"/>
              <a:buChar char="Ø"/>
            </a:pPr>
            <a:r>
              <a:rPr lang="en-US" sz="2400" dirty="0" smtClean="0"/>
              <a:t>Within the brain there are four irregular-shaped cavities, or </a:t>
            </a:r>
            <a:r>
              <a:rPr lang="en-US" sz="2400" i="1" dirty="0" smtClean="0"/>
              <a:t>ventricles</a:t>
            </a:r>
            <a:r>
              <a:rPr lang="en-US" sz="2400" dirty="0" smtClean="0"/>
              <a:t>, containing </a:t>
            </a:r>
            <a:r>
              <a:rPr lang="en-US" sz="2400" i="1" dirty="0" smtClean="0"/>
              <a:t>cerebrospinal fluid (CSF).</a:t>
            </a:r>
          </a:p>
          <a:p>
            <a:pPr marL="342900" indent="-342900" algn="just">
              <a:buFont typeface="Wingdings" pitchFamily="2" charset="2"/>
              <a:buChar char="Ø"/>
            </a:pPr>
            <a:endParaRPr lang="en-US" sz="2400" i="1" dirty="0" smtClean="0"/>
          </a:p>
          <a:p>
            <a:pPr marL="342900" indent="-342900" algn="just">
              <a:buFont typeface="Wingdings" pitchFamily="2" charset="2"/>
              <a:buChar char="Ø"/>
            </a:pPr>
            <a:r>
              <a:rPr lang="en-US" sz="2400" dirty="0" smtClean="0"/>
              <a:t>They are:</a:t>
            </a:r>
          </a:p>
          <a:p>
            <a:pPr marL="914400" lvl="1" indent="-457200" algn="just">
              <a:buFont typeface="Arial" pitchFamily="34" charset="0"/>
              <a:buChar char="•"/>
            </a:pPr>
            <a:r>
              <a:rPr lang="en-US" sz="2400" dirty="0" smtClean="0"/>
              <a:t>Right and left lateral ventricles</a:t>
            </a:r>
          </a:p>
          <a:p>
            <a:pPr marL="914400" lvl="1" indent="-457200" algn="just">
              <a:buFont typeface="Arial" pitchFamily="34" charset="0"/>
              <a:buChar char="•"/>
            </a:pPr>
            <a:r>
              <a:rPr lang="en-US" sz="2400" dirty="0" smtClean="0"/>
              <a:t>Third ventricle</a:t>
            </a:r>
          </a:p>
          <a:p>
            <a:pPr marL="914400" lvl="1" indent="-457200" algn="just">
              <a:buFont typeface="Arial" pitchFamily="34" charset="0"/>
              <a:buChar char="•"/>
            </a:pPr>
            <a:r>
              <a:rPr lang="en-US" sz="2400" dirty="0" smtClean="0"/>
              <a:t>Fourth ventricle.</a:t>
            </a:r>
            <a:endParaRPr lang="en-US" sz="2400" dirty="0"/>
          </a:p>
        </p:txBody>
      </p:sp>
    </p:spTree>
  </p:cSld>
  <p:clrMapOvr>
    <a:masterClrMapping/>
  </p:clrMapOvr>
  <p:transition spd="slow">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1409700"/>
            <a:ext cx="4743450" cy="4038600"/>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3" name="Rectangle 2"/>
          <p:cNvSpPr/>
          <p:nvPr/>
        </p:nvSpPr>
        <p:spPr>
          <a:xfrm>
            <a:off x="76200" y="5791200"/>
            <a:ext cx="4572000" cy="923330"/>
          </a:xfrm>
          <a:prstGeom prst="rect">
            <a:avLst/>
          </a:prstGeom>
        </p:spPr>
        <p:txBody>
          <a:bodyPr>
            <a:spAutoFit/>
          </a:bodyPr>
          <a:lstStyle/>
          <a:p>
            <a:r>
              <a:rPr lang="en-US" b="1" dirty="0" smtClean="0"/>
              <a:t>Fig: The positions of the ventricles of the brain (in yellow) </a:t>
            </a:r>
            <a:r>
              <a:rPr lang="en-US" dirty="0" smtClean="0"/>
              <a:t>superimposed on its surface. Viewed from the left side.</a:t>
            </a:r>
            <a:endParaRPr lang="en-US" dirty="0"/>
          </a:p>
        </p:txBody>
      </p:sp>
      <p:pic>
        <p:nvPicPr>
          <p:cNvPr id="2051" name="Picture 3"/>
          <p:cNvPicPr>
            <a:picLocks noChangeAspect="1" noChangeArrowheads="1"/>
          </p:cNvPicPr>
          <p:nvPr/>
        </p:nvPicPr>
        <p:blipFill>
          <a:blip r:embed="rId3"/>
          <a:srcRect/>
          <a:stretch>
            <a:fillRect/>
          </a:stretch>
        </p:blipFill>
        <p:spPr bwMode="auto">
          <a:xfrm>
            <a:off x="4838700" y="709613"/>
            <a:ext cx="4305300" cy="4700587"/>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5" name="Rectangle 4"/>
          <p:cNvSpPr/>
          <p:nvPr/>
        </p:nvSpPr>
        <p:spPr>
          <a:xfrm>
            <a:off x="5334000" y="5791200"/>
            <a:ext cx="3657600" cy="369332"/>
          </a:xfrm>
          <a:prstGeom prst="rect">
            <a:avLst/>
          </a:prstGeom>
        </p:spPr>
        <p:txBody>
          <a:bodyPr wrap="square">
            <a:spAutoFit/>
          </a:bodyPr>
          <a:lstStyle/>
          <a:p>
            <a:r>
              <a:rPr lang="en-US" b="1" dirty="0" smtClean="0"/>
              <a:t>Fig: Arrows showing the flow of CSF.</a:t>
            </a:r>
            <a:endParaRPr lang="en-US" dirty="0"/>
          </a:p>
        </p:txBody>
      </p:sp>
      <p:sp>
        <p:nvSpPr>
          <p:cNvPr id="6" name="Rectangle 5"/>
          <p:cNvSpPr/>
          <p:nvPr/>
        </p:nvSpPr>
        <p:spPr>
          <a:xfrm>
            <a:off x="152400" y="152400"/>
            <a:ext cx="74676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en-US" sz="2400" b="1" dirty="0" smtClean="0"/>
              <a:t>Ventricles of the brain and the cerebrospinal fluid (CSF)</a:t>
            </a:r>
            <a:endParaRPr lang="en-US" sz="2400" dirty="0"/>
          </a:p>
        </p:txBody>
      </p:sp>
      <p:sp>
        <p:nvSpPr>
          <p:cNvPr id="7" name="TextBox 6"/>
          <p:cNvSpPr txBox="1"/>
          <p:nvPr/>
        </p:nvSpPr>
        <p:spPr>
          <a:xfrm>
            <a:off x="8077200" y="3048000"/>
            <a:ext cx="761747" cy="400110"/>
          </a:xfrm>
          <a:prstGeom prst="rect">
            <a:avLst/>
          </a:prstGeom>
          <a:noFill/>
          <a:ln>
            <a:solidFill>
              <a:srgbClr val="FF0000"/>
            </a:solidFill>
          </a:ln>
        </p:spPr>
        <p:txBody>
          <a:bodyPr wrap="none" rtlCol="0">
            <a:spAutoFit/>
          </a:bodyPr>
          <a:lstStyle/>
          <a:p>
            <a:r>
              <a:rPr lang="en-US" sz="2000" dirty="0" smtClean="0"/>
              <a:t>          </a:t>
            </a:r>
            <a:endParaRPr lang="en-US" sz="2000" dirty="0"/>
          </a:p>
        </p:txBody>
      </p:sp>
      <p:sp>
        <p:nvSpPr>
          <p:cNvPr id="8" name="TextBox 7"/>
          <p:cNvSpPr txBox="1"/>
          <p:nvPr/>
        </p:nvSpPr>
        <p:spPr>
          <a:xfrm>
            <a:off x="8077200" y="4933890"/>
            <a:ext cx="1083951" cy="369332"/>
          </a:xfrm>
          <a:prstGeom prst="rect">
            <a:avLst/>
          </a:prstGeom>
          <a:noFill/>
          <a:ln>
            <a:solidFill>
              <a:srgbClr val="FF0000"/>
            </a:solidFill>
          </a:ln>
        </p:spPr>
        <p:txBody>
          <a:bodyPr wrap="none" rtlCol="0">
            <a:spAutoFit/>
          </a:bodyPr>
          <a:lstStyle/>
          <a:p>
            <a:r>
              <a:rPr lang="en-US" dirty="0" smtClean="0"/>
              <a:t>                 </a:t>
            </a:r>
            <a:endParaRPr lang="en-US" dirty="0"/>
          </a:p>
        </p:txBody>
      </p:sp>
      <p:sp>
        <p:nvSpPr>
          <p:cNvPr id="9" name="TextBox 8"/>
          <p:cNvSpPr txBox="1"/>
          <p:nvPr/>
        </p:nvSpPr>
        <p:spPr>
          <a:xfrm>
            <a:off x="7162800" y="1219200"/>
            <a:ext cx="761747" cy="400110"/>
          </a:xfrm>
          <a:prstGeom prst="rect">
            <a:avLst/>
          </a:prstGeom>
          <a:noFill/>
          <a:ln>
            <a:solidFill>
              <a:srgbClr val="FF0000"/>
            </a:solidFill>
          </a:ln>
        </p:spPr>
        <p:txBody>
          <a:bodyPr wrap="none" rtlCol="0">
            <a:spAutoFit/>
          </a:bodyPr>
          <a:lstStyle/>
          <a:p>
            <a:r>
              <a:rPr lang="en-US" sz="2000" dirty="0" smtClean="0"/>
              <a:t>          </a:t>
            </a:r>
            <a:endParaRPr lang="en-US" sz="2000" dirty="0"/>
          </a:p>
        </p:txBody>
      </p:sp>
      <p:sp>
        <p:nvSpPr>
          <p:cNvPr id="10" name="TextBox 9"/>
          <p:cNvSpPr txBox="1"/>
          <p:nvPr/>
        </p:nvSpPr>
        <p:spPr>
          <a:xfrm>
            <a:off x="4953000" y="1219200"/>
            <a:ext cx="761747" cy="400110"/>
          </a:xfrm>
          <a:prstGeom prst="rect">
            <a:avLst/>
          </a:prstGeom>
          <a:noFill/>
          <a:ln>
            <a:solidFill>
              <a:srgbClr val="FF0000"/>
            </a:solidFill>
          </a:ln>
        </p:spPr>
        <p:txBody>
          <a:bodyPr wrap="none" rtlCol="0">
            <a:spAutoFit/>
          </a:bodyPr>
          <a:lstStyle/>
          <a:p>
            <a:r>
              <a:rPr lang="en-US" sz="2000" dirty="0" smtClean="0"/>
              <a:t>          </a:t>
            </a:r>
            <a:endParaRPr lang="en-US" sz="2000" dirty="0"/>
          </a:p>
        </p:txBody>
      </p:sp>
      <p:sp>
        <p:nvSpPr>
          <p:cNvPr id="11" name="TextBox 10"/>
          <p:cNvSpPr txBox="1"/>
          <p:nvPr/>
        </p:nvSpPr>
        <p:spPr>
          <a:xfrm>
            <a:off x="685800" y="4462790"/>
            <a:ext cx="1370888" cy="261610"/>
          </a:xfrm>
          <a:prstGeom prst="rect">
            <a:avLst/>
          </a:prstGeom>
          <a:noFill/>
          <a:ln>
            <a:solidFill>
              <a:schemeClr val="tx1"/>
            </a:solidFill>
          </a:ln>
        </p:spPr>
        <p:txBody>
          <a:bodyPr wrap="none" rtlCol="0">
            <a:spAutoFit/>
          </a:bodyPr>
          <a:lstStyle/>
          <a:p>
            <a:r>
              <a:rPr lang="en-US" sz="1100" dirty="0" smtClean="0"/>
              <a:t>                                     </a:t>
            </a:r>
            <a:endParaRPr lang="en-US" sz="1100" dirty="0"/>
          </a:p>
        </p:txBody>
      </p:sp>
      <p:sp>
        <p:nvSpPr>
          <p:cNvPr id="12" name="TextBox 11"/>
          <p:cNvSpPr txBox="1"/>
          <p:nvPr/>
        </p:nvSpPr>
        <p:spPr>
          <a:xfrm>
            <a:off x="381000" y="3657600"/>
            <a:ext cx="1210588" cy="261610"/>
          </a:xfrm>
          <a:prstGeom prst="rect">
            <a:avLst/>
          </a:prstGeom>
          <a:noFill/>
          <a:ln>
            <a:solidFill>
              <a:schemeClr val="tx1"/>
            </a:solidFill>
          </a:ln>
        </p:spPr>
        <p:txBody>
          <a:bodyPr wrap="none" rtlCol="0">
            <a:spAutoFit/>
          </a:bodyPr>
          <a:lstStyle/>
          <a:p>
            <a:r>
              <a:rPr lang="en-US" sz="1100" dirty="0" smtClean="0"/>
              <a:t>                               </a:t>
            </a:r>
            <a:endParaRPr lang="en-US" sz="1100" dirty="0"/>
          </a:p>
        </p:txBody>
      </p:sp>
      <p:sp>
        <p:nvSpPr>
          <p:cNvPr id="13" name="TextBox 12"/>
          <p:cNvSpPr txBox="1"/>
          <p:nvPr/>
        </p:nvSpPr>
        <p:spPr>
          <a:xfrm>
            <a:off x="4038600" y="1371600"/>
            <a:ext cx="736099" cy="461665"/>
          </a:xfrm>
          <a:prstGeom prst="rect">
            <a:avLst/>
          </a:prstGeom>
          <a:noFill/>
          <a:ln>
            <a:solidFill>
              <a:schemeClr val="tx1"/>
            </a:solidFill>
          </a:ln>
        </p:spPr>
        <p:txBody>
          <a:bodyPr wrap="none" rtlCol="0">
            <a:spAutoFit/>
          </a:bodyPr>
          <a:lstStyle/>
          <a:p>
            <a:r>
              <a:rPr lang="en-US" sz="2400" dirty="0" smtClean="0"/>
              <a:t>        </a:t>
            </a:r>
            <a:endParaRPr lang="en-US" sz="2400" dirty="0"/>
          </a:p>
        </p:txBody>
      </p:sp>
    </p:spTree>
  </p:cSld>
  <p:clrMapOvr>
    <a:masterClrMapping/>
  </p:clrMapOvr>
  <p:transition spd="slow">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28600"/>
            <a:ext cx="33528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sz="2400" b="1" dirty="0" smtClean="0"/>
              <a:t>Cerebrospinal fluid (CSF)</a:t>
            </a:r>
            <a:endParaRPr lang="en-US" sz="2400" dirty="0"/>
          </a:p>
        </p:txBody>
      </p:sp>
      <p:sp>
        <p:nvSpPr>
          <p:cNvPr id="3" name="TextBox 2"/>
          <p:cNvSpPr txBox="1"/>
          <p:nvPr/>
        </p:nvSpPr>
        <p:spPr>
          <a:xfrm>
            <a:off x="0" y="838200"/>
            <a:ext cx="9144000" cy="6001643"/>
          </a:xfrm>
          <a:prstGeom prst="rect">
            <a:avLst/>
          </a:prstGeom>
          <a:noFill/>
        </p:spPr>
        <p:txBody>
          <a:bodyPr wrap="square" rtlCol="0">
            <a:spAutoFit/>
          </a:bodyPr>
          <a:lstStyle/>
          <a:p>
            <a:pPr marL="342900" indent="-342900" algn="just">
              <a:buFont typeface="Arial" pitchFamily="34" charset="0"/>
              <a:buChar char="•"/>
            </a:pPr>
            <a:r>
              <a:rPr lang="en-US" sz="2400" dirty="0" smtClean="0"/>
              <a:t>A modified tissue fluid, formed by </a:t>
            </a:r>
            <a:r>
              <a:rPr lang="en-US" sz="2400" b="1" dirty="0" smtClean="0"/>
              <a:t>choroid plexus of lateral ventricles, 3</a:t>
            </a:r>
            <a:r>
              <a:rPr lang="en-US" sz="2400" b="1" baseline="30000" dirty="0" smtClean="0"/>
              <a:t>rd</a:t>
            </a:r>
            <a:r>
              <a:rPr lang="en-US" sz="2400" b="1" dirty="0" smtClean="0"/>
              <a:t> and 4</a:t>
            </a:r>
            <a:r>
              <a:rPr lang="en-US" sz="2400" b="1" baseline="30000" dirty="0" smtClean="0"/>
              <a:t>th</a:t>
            </a:r>
            <a:r>
              <a:rPr lang="en-US" sz="2400" b="1" dirty="0" smtClean="0"/>
              <a:t> ventricles</a:t>
            </a:r>
            <a:r>
              <a:rPr lang="en-US" sz="2400" dirty="0" smtClean="0"/>
              <a:t> of brain.</a:t>
            </a:r>
          </a:p>
          <a:p>
            <a:pPr marL="342900" indent="-342900" algn="just">
              <a:buFont typeface="Arial" pitchFamily="34" charset="0"/>
              <a:buChar char="•"/>
            </a:pPr>
            <a:endParaRPr lang="en-US" sz="2400" dirty="0" smtClean="0"/>
          </a:p>
          <a:p>
            <a:pPr marL="342900" indent="-342900" algn="just">
              <a:buFont typeface="Arial" pitchFamily="34" charset="0"/>
              <a:buChar char="•"/>
            </a:pPr>
            <a:r>
              <a:rPr lang="en-US" sz="2400" dirty="0" smtClean="0"/>
              <a:t>Clear, colorless, slightly alkaline fluid contained in the ventricular system of brain and in the sub-arachnoid space around the brain and spinal cord.</a:t>
            </a:r>
          </a:p>
          <a:p>
            <a:pPr marL="342900" indent="-342900" algn="just">
              <a:buFont typeface="Arial" pitchFamily="34" charset="0"/>
              <a:buChar char="•"/>
            </a:pPr>
            <a:endParaRPr lang="en-US" sz="2400" dirty="0" smtClean="0"/>
          </a:p>
          <a:p>
            <a:pPr marL="342900" indent="-342900" algn="just">
              <a:buFont typeface="Arial" pitchFamily="34" charset="0"/>
              <a:buChar char="•"/>
            </a:pPr>
            <a:r>
              <a:rPr lang="en-US" sz="2400" dirty="0" smtClean="0"/>
              <a:t>Rate of formation: 0.5 ml/min (720ml/day).</a:t>
            </a:r>
          </a:p>
          <a:p>
            <a:pPr marL="342900" indent="-342900" algn="just">
              <a:buFont typeface="Arial" pitchFamily="34" charset="0"/>
              <a:buChar char="•"/>
            </a:pPr>
            <a:endParaRPr lang="en-US" sz="2400" dirty="0" smtClean="0"/>
          </a:p>
          <a:p>
            <a:pPr marL="342900" indent="-342900" algn="just">
              <a:buFont typeface="Arial" pitchFamily="34" charset="0"/>
              <a:buChar char="•"/>
            </a:pPr>
            <a:r>
              <a:rPr lang="en-US" sz="2400" dirty="0" smtClean="0"/>
              <a:t>Volume: remains fairly constant at about 120 ml, which means that absorption (through arachnoid villi) keeps pace with secretion.</a:t>
            </a:r>
          </a:p>
          <a:p>
            <a:pPr marL="342900" indent="-342900" algn="just">
              <a:buFont typeface="Arial" pitchFamily="34" charset="0"/>
              <a:buChar char="•"/>
            </a:pPr>
            <a:endParaRPr lang="en-US" sz="2400" dirty="0" smtClean="0"/>
          </a:p>
          <a:p>
            <a:pPr marL="342900" indent="-342900" algn="just">
              <a:buFont typeface="Arial" pitchFamily="34" charset="0"/>
              <a:buChar char="•"/>
            </a:pPr>
            <a:r>
              <a:rPr lang="en-US" sz="2400" dirty="0" smtClean="0"/>
              <a:t>Pressure: remains fairly constant at about 10 cmH</a:t>
            </a:r>
            <a:r>
              <a:rPr lang="en-US" sz="2000" dirty="0" smtClean="0"/>
              <a:t>2</a:t>
            </a:r>
            <a:r>
              <a:rPr lang="en-US" sz="2400" dirty="0" smtClean="0"/>
              <a:t>O when the individual is lying on his side and about 30 cmH</a:t>
            </a:r>
            <a:r>
              <a:rPr lang="en-US" sz="2000" dirty="0" smtClean="0"/>
              <a:t>2</a:t>
            </a:r>
            <a:r>
              <a:rPr lang="en-US" sz="2400" dirty="0" smtClean="0"/>
              <a:t>O when sitting up.</a:t>
            </a:r>
          </a:p>
          <a:p>
            <a:pPr marL="342900" indent="-342900" algn="just">
              <a:buFont typeface="Arial" pitchFamily="34" charset="0"/>
              <a:buChar char="•"/>
            </a:pPr>
            <a:endParaRPr lang="en-US" sz="2400" dirty="0" smtClean="0"/>
          </a:p>
          <a:p>
            <a:pPr marL="342900" indent="-342900" algn="just">
              <a:buFont typeface="Arial" pitchFamily="34" charset="0"/>
              <a:buChar char="•"/>
            </a:pPr>
            <a:r>
              <a:rPr lang="en-US" sz="2400" dirty="0" smtClean="0"/>
              <a:t>Specific gravity: 1.005.</a:t>
            </a:r>
            <a:endParaRPr lang="en-US" sz="2400" dirty="0"/>
          </a:p>
        </p:txBody>
      </p:sp>
    </p:spTree>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28600"/>
            <a:ext cx="33528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sz="2400" b="1" dirty="0" smtClean="0"/>
              <a:t>Cerebrospinal fluid (CSF)</a:t>
            </a:r>
            <a:endParaRPr lang="en-US" sz="2400" dirty="0"/>
          </a:p>
        </p:txBody>
      </p:sp>
      <p:sp>
        <p:nvSpPr>
          <p:cNvPr id="3" name="TextBox 2"/>
          <p:cNvSpPr txBox="1"/>
          <p:nvPr/>
        </p:nvSpPr>
        <p:spPr>
          <a:xfrm>
            <a:off x="0" y="838200"/>
            <a:ext cx="9144000" cy="4524315"/>
          </a:xfrm>
          <a:prstGeom prst="rect">
            <a:avLst/>
          </a:prstGeom>
          <a:noFill/>
        </p:spPr>
        <p:txBody>
          <a:bodyPr wrap="square" rtlCol="0">
            <a:spAutoFit/>
          </a:bodyPr>
          <a:lstStyle/>
          <a:p>
            <a:pPr marL="342900" indent="-342900" algn="just"/>
            <a:r>
              <a:rPr lang="en-US" sz="2400" b="1" dirty="0" smtClean="0"/>
              <a:t>Composition:</a:t>
            </a:r>
          </a:p>
          <a:p>
            <a:pPr marL="914400" lvl="1" indent="-457200" algn="just">
              <a:buFont typeface="Arial" pitchFamily="34" charset="0"/>
              <a:buChar char="•"/>
            </a:pPr>
            <a:r>
              <a:rPr lang="en-US" sz="2400" dirty="0" smtClean="0"/>
              <a:t>Water</a:t>
            </a:r>
          </a:p>
          <a:p>
            <a:pPr marL="914400" lvl="1" indent="-457200" algn="just">
              <a:buFont typeface="Arial" pitchFamily="34" charset="0"/>
              <a:buChar char="•"/>
            </a:pPr>
            <a:r>
              <a:rPr lang="en-US" sz="2400" dirty="0" smtClean="0"/>
              <a:t>Mineral salts (Na</a:t>
            </a:r>
            <a:r>
              <a:rPr lang="en-US" sz="2400" baseline="30000" dirty="0" smtClean="0"/>
              <a:t>+</a:t>
            </a:r>
            <a:r>
              <a:rPr lang="en-US" sz="2400" dirty="0" smtClean="0"/>
              <a:t>, K</a:t>
            </a:r>
            <a:r>
              <a:rPr lang="en-US" sz="2400" baseline="30000" dirty="0" smtClean="0"/>
              <a:t>+</a:t>
            </a:r>
            <a:r>
              <a:rPr lang="en-US" sz="2400" dirty="0" smtClean="0"/>
              <a:t>, Ca</a:t>
            </a:r>
            <a:r>
              <a:rPr lang="en-US" sz="2400" baseline="30000" dirty="0" smtClean="0"/>
              <a:t>++</a:t>
            </a:r>
            <a:r>
              <a:rPr lang="en-US" sz="2400" dirty="0" smtClean="0"/>
              <a:t>, Mg</a:t>
            </a:r>
            <a:r>
              <a:rPr lang="en-US" sz="2400" baseline="30000" dirty="0" smtClean="0"/>
              <a:t>++</a:t>
            </a:r>
            <a:r>
              <a:rPr lang="en-US" sz="2400" dirty="0" smtClean="0"/>
              <a:t>, HCO3</a:t>
            </a:r>
            <a:r>
              <a:rPr lang="en-US" sz="2400" baseline="30000" dirty="0" smtClean="0"/>
              <a:t>-- </a:t>
            </a:r>
            <a:r>
              <a:rPr lang="en-US" sz="2400" dirty="0" smtClean="0"/>
              <a:t>)</a:t>
            </a:r>
          </a:p>
          <a:p>
            <a:pPr marL="914400" lvl="1" indent="-457200" algn="just">
              <a:buFont typeface="Arial" pitchFamily="34" charset="0"/>
              <a:buChar char="•"/>
            </a:pPr>
            <a:r>
              <a:rPr lang="en-US" sz="2400" dirty="0" smtClean="0"/>
              <a:t>Glucose (40-60 mg/dl)</a:t>
            </a:r>
          </a:p>
          <a:p>
            <a:pPr marL="914400" lvl="1" indent="-457200" algn="just">
              <a:buFont typeface="Arial" pitchFamily="34" charset="0"/>
              <a:buChar char="•"/>
            </a:pPr>
            <a:r>
              <a:rPr lang="en-US" sz="2400" dirty="0" smtClean="0"/>
              <a:t>Proteins (20-45 mg/dl)</a:t>
            </a:r>
          </a:p>
          <a:p>
            <a:pPr marL="914400" lvl="1" indent="-457200" algn="just">
              <a:buFont typeface="Arial" pitchFamily="34" charset="0"/>
              <a:buChar char="•"/>
            </a:pPr>
            <a:r>
              <a:rPr lang="en-US" sz="2400" dirty="0" smtClean="0"/>
              <a:t>Chloride (720-750 mg/dl)</a:t>
            </a:r>
          </a:p>
          <a:p>
            <a:pPr marL="914400" lvl="1" indent="-457200" algn="just">
              <a:buFont typeface="Arial" pitchFamily="34" charset="0"/>
              <a:buChar char="•"/>
            </a:pPr>
            <a:r>
              <a:rPr lang="en-US" sz="2400" dirty="0" smtClean="0"/>
              <a:t>Urea (12 mg/dl)</a:t>
            </a:r>
          </a:p>
          <a:p>
            <a:pPr marL="914400" lvl="1" indent="-457200" algn="just">
              <a:buFont typeface="Arial" pitchFamily="34" charset="0"/>
              <a:buChar char="•"/>
            </a:pPr>
            <a:r>
              <a:rPr lang="en-US" sz="2400" dirty="0" smtClean="0"/>
              <a:t>Creatinine (1.5 mg/dl)</a:t>
            </a:r>
          </a:p>
          <a:p>
            <a:pPr marL="914400" lvl="1" indent="-457200" algn="just">
              <a:buFont typeface="Arial" pitchFamily="34" charset="0"/>
              <a:buChar char="•"/>
            </a:pPr>
            <a:r>
              <a:rPr lang="en-US" sz="2400" dirty="0" smtClean="0"/>
              <a:t>Uric acid (1.5 mg/dl)</a:t>
            </a:r>
          </a:p>
          <a:p>
            <a:pPr marL="914400" lvl="1" indent="-457200" algn="just">
              <a:buFont typeface="Arial" pitchFamily="34" charset="0"/>
              <a:buChar char="•"/>
            </a:pPr>
            <a:r>
              <a:rPr lang="en-US" sz="2400" dirty="0" smtClean="0"/>
              <a:t>Lactic acid (18 mg/dl)</a:t>
            </a:r>
          </a:p>
          <a:p>
            <a:pPr marL="914400" lvl="1" indent="-457200" algn="just">
              <a:buFont typeface="Arial" pitchFamily="34" charset="0"/>
              <a:buChar char="•"/>
            </a:pPr>
            <a:r>
              <a:rPr lang="en-US" sz="2400" dirty="0" smtClean="0"/>
              <a:t>Cholesterol (0.2 mg/dl)</a:t>
            </a:r>
          </a:p>
          <a:p>
            <a:pPr marL="914400" lvl="1" indent="-457200" algn="just">
              <a:buFont typeface="Arial" pitchFamily="34" charset="0"/>
              <a:buChar char="•"/>
            </a:pPr>
            <a:r>
              <a:rPr lang="en-US" sz="2400" dirty="0" smtClean="0"/>
              <a:t>Cell count (0-4 cells/mm</a:t>
            </a:r>
            <a:r>
              <a:rPr lang="en-US" sz="2400" baseline="30000" dirty="0" smtClean="0"/>
              <a:t>3</a:t>
            </a:r>
            <a:r>
              <a:rPr lang="en-US" sz="2400" dirty="0" smtClean="0"/>
              <a:t>)</a:t>
            </a:r>
          </a:p>
        </p:txBody>
      </p:sp>
    </p:spTree>
  </p:cSld>
  <p:clrMapOvr>
    <a:masterClrMapping/>
  </p:clrMapOvr>
  <p:transition spd="slow">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28600"/>
            <a:ext cx="33528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sz="2400" b="1" dirty="0" smtClean="0"/>
              <a:t>Cerebrospinal fluid (CSF)</a:t>
            </a:r>
            <a:endParaRPr lang="en-US" sz="2400" dirty="0"/>
          </a:p>
        </p:txBody>
      </p:sp>
      <p:sp>
        <p:nvSpPr>
          <p:cNvPr id="3" name="Rectangle 2"/>
          <p:cNvSpPr/>
          <p:nvPr/>
        </p:nvSpPr>
        <p:spPr>
          <a:xfrm>
            <a:off x="0" y="838200"/>
            <a:ext cx="9144000" cy="4154984"/>
          </a:xfrm>
          <a:prstGeom prst="rect">
            <a:avLst/>
          </a:prstGeom>
        </p:spPr>
        <p:txBody>
          <a:bodyPr wrap="square">
            <a:spAutoFit/>
          </a:bodyPr>
          <a:lstStyle/>
          <a:p>
            <a:pPr algn="just"/>
            <a:r>
              <a:rPr lang="en-US" sz="2400" b="1" dirty="0" smtClean="0"/>
              <a:t>Functions of cerebrospinal fluid:</a:t>
            </a:r>
          </a:p>
          <a:p>
            <a:pPr marL="400050" indent="-400050" algn="just">
              <a:buFont typeface="+mj-lt"/>
              <a:buAutoNum type="romanLcPeriod"/>
            </a:pPr>
            <a:r>
              <a:rPr lang="en-US" sz="2400" dirty="0" smtClean="0"/>
              <a:t>It supports and protects the brain and spinal cord.</a:t>
            </a:r>
          </a:p>
          <a:p>
            <a:pPr marL="400050" indent="-400050" algn="just">
              <a:buFont typeface="+mj-lt"/>
              <a:buAutoNum type="romanLcPeriod"/>
            </a:pPr>
            <a:endParaRPr lang="en-US" sz="2400" dirty="0" smtClean="0"/>
          </a:p>
          <a:p>
            <a:pPr marL="400050" indent="-400050" algn="just">
              <a:buFont typeface="+mj-lt"/>
              <a:buAutoNum type="romanLcPeriod"/>
            </a:pPr>
            <a:r>
              <a:rPr lang="en-US" sz="2400" dirty="0" smtClean="0"/>
              <a:t>It maintains a uniform pressure around these delicate structures.</a:t>
            </a:r>
          </a:p>
          <a:p>
            <a:pPr marL="400050" indent="-400050" algn="just">
              <a:buFont typeface="+mj-lt"/>
              <a:buAutoNum type="romanLcPeriod"/>
            </a:pPr>
            <a:endParaRPr lang="en-US" sz="2400" dirty="0" smtClean="0"/>
          </a:p>
          <a:p>
            <a:pPr marL="400050" indent="-400050" algn="just">
              <a:buFont typeface="+mj-lt"/>
              <a:buAutoNum type="romanLcPeriod"/>
            </a:pPr>
            <a:r>
              <a:rPr lang="en-US" sz="2400" dirty="0" smtClean="0"/>
              <a:t>It acts as a cushion and shock absorber between the brain and the cranial bones.</a:t>
            </a:r>
          </a:p>
          <a:p>
            <a:pPr marL="400050" indent="-400050" algn="just">
              <a:buFont typeface="+mj-lt"/>
              <a:buAutoNum type="romanLcPeriod"/>
            </a:pPr>
            <a:endParaRPr lang="en-US" sz="2400" dirty="0" smtClean="0"/>
          </a:p>
          <a:p>
            <a:pPr marL="400050" indent="-400050" algn="just">
              <a:buFont typeface="+mj-lt"/>
              <a:buAutoNum type="romanLcPeriod"/>
            </a:pPr>
            <a:r>
              <a:rPr lang="en-US" sz="2400" dirty="0" smtClean="0"/>
              <a:t>It keeps the brain and spinal cord moist and there may be interchange of substances between CSF and nerve cells, such as nutrients and waste products.</a:t>
            </a:r>
            <a:endParaRPr lang="en-US" sz="2400" dirty="0"/>
          </a:p>
        </p:txBody>
      </p:sp>
    </p:spTree>
  </p:cSld>
  <p:clrMapOvr>
    <a:masterClrMapping/>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71800" y="0"/>
            <a:ext cx="2529539" cy="646331"/>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3600" b="1" dirty="0" smtClean="0">
                <a:effectLst>
                  <a:outerShdw blurRad="38100" dist="38100" dir="2700000" algn="tl">
                    <a:srgbClr val="000000">
                      <a:alpha val="43137"/>
                    </a:srgbClr>
                  </a:outerShdw>
                </a:effectLst>
                <a:latin typeface="+mj-lt"/>
              </a:rPr>
              <a:t>Introduction</a:t>
            </a:r>
            <a:endParaRPr lang="en-US" sz="3600" b="1" dirty="0">
              <a:effectLst>
                <a:outerShdw blurRad="38100" dist="38100" dir="2700000" algn="tl">
                  <a:srgbClr val="000000">
                    <a:alpha val="43137"/>
                  </a:srgbClr>
                </a:outerShdw>
              </a:effectLst>
              <a:latin typeface="+mj-lt"/>
            </a:endParaRPr>
          </a:p>
        </p:txBody>
      </p:sp>
      <p:sp>
        <p:nvSpPr>
          <p:cNvPr id="3" name="Rectangle 2"/>
          <p:cNvSpPr/>
          <p:nvPr/>
        </p:nvSpPr>
        <p:spPr>
          <a:xfrm>
            <a:off x="0" y="1085671"/>
            <a:ext cx="9144000" cy="4054956"/>
          </a:xfrm>
          <a:prstGeom prst="rect">
            <a:avLst/>
          </a:prstGeom>
        </p:spPr>
        <p:txBody>
          <a:bodyPr wrap="square">
            <a:spAutoFit/>
          </a:bodyPr>
          <a:lstStyle/>
          <a:p>
            <a:pPr marL="457200" indent="-457200" algn="just">
              <a:buFont typeface="Wingdings" pitchFamily="2" charset="2"/>
              <a:buChar char="q"/>
            </a:pPr>
            <a:r>
              <a:rPr lang="en-US" sz="2400" dirty="0" smtClean="0">
                <a:cs typeface="Andalus" pitchFamily="2" charset="-78"/>
              </a:rPr>
              <a:t>Nervous system is the chief controlling and coordinating system of the human body.</a:t>
            </a:r>
          </a:p>
          <a:p>
            <a:pPr marL="457200" indent="-457200" algn="just">
              <a:buFont typeface="Wingdings" pitchFamily="2" charset="2"/>
              <a:buChar char="q"/>
            </a:pPr>
            <a:endParaRPr lang="en-US" sz="2400" dirty="0" smtClean="0">
              <a:cs typeface="Andalus" pitchFamily="2" charset="-78"/>
            </a:endParaRPr>
          </a:p>
          <a:p>
            <a:pPr marL="457200" indent="-457200" algn="just">
              <a:buFont typeface="Wingdings" pitchFamily="2" charset="2"/>
              <a:buChar char="q"/>
            </a:pPr>
            <a:r>
              <a:rPr lang="en-US" sz="2400" dirty="0" smtClean="0">
                <a:cs typeface="Andalus" pitchFamily="2" charset="-78"/>
              </a:rPr>
              <a:t>It controls and regulates all activities of the body, whether voluntary or involuntary, and adjust the individual to the given surroundings.</a:t>
            </a:r>
          </a:p>
          <a:p>
            <a:pPr marL="457200" indent="-457200" algn="just">
              <a:buFont typeface="Wingdings" pitchFamily="2" charset="2"/>
              <a:buChar char="q"/>
            </a:pPr>
            <a:endParaRPr lang="en-US" sz="2000" dirty="0" smtClean="0">
              <a:cs typeface="Andalus" pitchFamily="2" charset="-78"/>
            </a:endParaRPr>
          </a:p>
          <a:p>
            <a:pPr marL="457200" indent="-457200" algn="just">
              <a:buFont typeface="Wingdings" pitchFamily="2" charset="2"/>
              <a:buChar char="q"/>
            </a:pPr>
            <a:r>
              <a:rPr lang="en-US" sz="2400" dirty="0" smtClean="0">
                <a:cs typeface="Andalus" pitchFamily="2" charset="-78"/>
              </a:rPr>
              <a:t>The nervous system is divided into:</a:t>
            </a:r>
          </a:p>
          <a:p>
            <a:pPr marL="457200" indent="-457200" algn="just">
              <a:buFont typeface="Wingdings" pitchFamily="2" charset="2"/>
              <a:buChar char="q"/>
            </a:pPr>
            <a:endParaRPr lang="en-US" sz="1050" dirty="0" smtClean="0">
              <a:cs typeface="Andalus" pitchFamily="2" charset="-78"/>
            </a:endParaRPr>
          </a:p>
          <a:p>
            <a:pPr marL="1371600" lvl="2" indent="-457200" algn="just">
              <a:buFont typeface="Wingdings" pitchFamily="2" charset="2"/>
              <a:buChar char="§"/>
            </a:pPr>
            <a:r>
              <a:rPr lang="en-US" sz="2400" b="1" dirty="0" smtClean="0">
                <a:solidFill>
                  <a:srgbClr val="002060"/>
                </a:solidFill>
                <a:cs typeface="Andalus" pitchFamily="2" charset="-78"/>
              </a:rPr>
              <a:t>Central Nervous System </a:t>
            </a:r>
            <a:r>
              <a:rPr lang="en-US" sz="2400" dirty="0" smtClean="0">
                <a:solidFill>
                  <a:srgbClr val="002060"/>
                </a:solidFill>
                <a:cs typeface="Andalus" pitchFamily="2" charset="-78"/>
              </a:rPr>
              <a:t>(</a:t>
            </a:r>
            <a:r>
              <a:rPr lang="en-US" sz="2400" b="1" dirty="0" smtClean="0">
                <a:solidFill>
                  <a:srgbClr val="002060"/>
                </a:solidFill>
                <a:cs typeface="Andalus" pitchFamily="2" charset="-78"/>
              </a:rPr>
              <a:t>CNS</a:t>
            </a:r>
            <a:r>
              <a:rPr lang="en-US" sz="2400" dirty="0" smtClean="0">
                <a:solidFill>
                  <a:srgbClr val="002060"/>
                </a:solidFill>
                <a:cs typeface="Andalus" pitchFamily="2" charset="-78"/>
              </a:rPr>
              <a:t>) </a:t>
            </a:r>
            <a:r>
              <a:rPr lang="en-US" sz="2400" dirty="0" smtClean="0">
                <a:cs typeface="Andalus" pitchFamily="2" charset="-78"/>
              </a:rPr>
              <a:t>– brain and spinal cord.</a:t>
            </a:r>
          </a:p>
          <a:p>
            <a:pPr marL="1371600" lvl="2" indent="-457200" algn="just">
              <a:buFont typeface="Wingdings" pitchFamily="2" charset="2"/>
              <a:buChar char="§"/>
            </a:pPr>
            <a:endParaRPr lang="en-US" sz="1100" dirty="0" smtClean="0">
              <a:cs typeface="Andalus" pitchFamily="2" charset="-78"/>
            </a:endParaRPr>
          </a:p>
          <a:p>
            <a:pPr marL="1371600" lvl="2" indent="-457200" algn="just">
              <a:buFont typeface="Wingdings" pitchFamily="2" charset="2"/>
              <a:buChar char="§"/>
            </a:pPr>
            <a:r>
              <a:rPr lang="en-US" sz="2400" b="1" dirty="0" smtClean="0">
                <a:solidFill>
                  <a:srgbClr val="002060"/>
                </a:solidFill>
                <a:cs typeface="Andalus" pitchFamily="2" charset="-78"/>
              </a:rPr>
              <a:t>Peripheral Nervous System </a:t>
            </a:r>
            <a:r>
              <a:rPr lang="en-US" sz="2400" dirty="0" smtClean="0">
                <a:solidFill>
                  <a:srgbClr val="002060"/>
                </a:solidFill>
                <a:cs typeface="Andalus" pitchFamily="2" charset="-78"/>
              </a:rPr>
              <a:t>(</a:t>
            </a:r>
            <a:r>
              <a:rPr lang="en-US" sz="2400" b="1" dirty="0" smtClean="0">
                <a:solidFill>
                  <a:srgbClr val="002060"/>
                </a:solidFill>
                <a:cs typeface="Andalus" pitchFamily="2" charset="-78"/>
              </a:rPr>
              <a:t>PNS</a:t>
            </a:r>
            <a:r>
              <a:rPr lang="en-US" sz="2400" dirty="0" smtClean="0">
                <a:solidFill>
                  <a:srgbClr val="002060"/>
                </a:solidFill>
                <a:cs typeface="Andalus" pitchFamily="2" charset="-78"/>
              </a:rPr>
              <a:t>) </a:t>
            </a:r>
            <a:r>
              <a:rPr lang="en-US" sz="2400" dirty="0" smtClean="0">
                <a:cs typeface="Andalus" pitchFamily="2" charset="-78"/>
              </a:rPr>
              <a:t>– cerebrospinal nervous system and peripheral autonomic nervous system.</a:t>
            </a:r>
          </a:p>
        </p:txBody>
      </p:sp>
    </p:spTree>
  </p:cSld>
  <p:clrMapOvr>
    <a:masterClrMapping/>
  </p:clrMapOvr>
  <p:transition spd="slow">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417" y="2738735"/>
            <a:ext cx="3418949"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b="1" dirty="0" smtClean="0"/>
              <a:t>Disorders of the brain</a:t>
            </a:r>
            <a:endParaRPr lang="en-US" sz="2800" b="1" dirty="0"/>
          </a:p>
        </p:txBody>
      </p:sp>
    </p:spTree>
    <p:extLst>
      <p:ext uri="{BB962C8B-B14F-4D97-AF65-F5344CB8AC3E}">
        <p14:creationId xmlns:p14="http://schemas.microsoft.com/office/powerpoint/2010/main" val="1331423741"/>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417" y="76200"/>
            <a:ext cx="295478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Disorders of the brain</a:t>
            </a:r>
            <a:endParaRPr lang="en-US" sz="2400" b="1" dirty="0"/>
          </a:p>
        </p:txBody>
      </p:sp>
      <p:sp>
        <p:nvSpPr>
          <p:cNvPr id="3" name="Rectangle 2"/>
          <p:cNvSpPr/>
          <p:nvPr/>
        </p:nvSpPr>
        <p:spPr>
          <a:xfrm>
            <a:off x="0" y="609600"/>
            <a:ext cx="9144000" cy="5632311"/>
          </a:xfrm>
          <a:prstGeom prst="rect">
            <a:avLst/>
          </a:prstGeom>
        </p:spPr>
        <p:txBody>
          <a:bodyPr wrap="square">
            <a:spAutoFit/>
          </a:bodyPr>
          <a:lstStyle/>
          <a:p>
            <a:pPr algn="just"/>
            <a:r>
              <a:rPr lang="en-US" sz="2400" b="1" u="sng" dirty="0" smtClean="0"/>
              <a:t>Increased intracranial pressure (ICP)</a:t>
            </a:r>
          </a:p>
          <a:p>
            <a:pPr marL="342900" indent="-342900" algn="just">
              <a:buFont typeface="Arial" pitchFamily="34" charset="0"/>
              <a:buChar char="•"/>
            </a:pPr>
            <a:r>
              <a:rPr lang="en-US" sz="2400" dirty="0" smtClean="0"/>
              <a:t>This is a very serious complication of many conditions. The cranium forms a rigid cavity enclosing:</a:t>
            </a:r>
          </a:p>
          <a:p>
            <a:pPr lvl="1" algn="just"/>
            <a:r>
              <a:rPr lang="en-US" sz="2400" dirty="0" smtClean="0"/>
              <a:t>• the brain</a:t>
            </a:r>
          </a:p>
          <a:p>
            <a:pPr lvl="1" algn="just"/>
            <a:r>
              <a:rPr lang="en-US" sz="2400" dirty="0" smtClean="0"/>
              <a:t>• cerebral blood vessels and blood</a:t>
            </a:r>
          </a:p>
          <a:p>
            <a:pPr lvl="1" algn="just"/>
            <a:r>
              <a:rPr lang="en-US" sz="2400" dirty="0" smtClean="0"/>
              <a:t>• cerebrospinal fluid (CSF).</a:t>
            </a:r>
          </a:p>
          <a:p>
            <a:pPr lvl="1" algn="just"/>
            <a:endParaRPr lang="en-US" sz="2400" dirty="0" smtClean="0"/>
          </a:p>
          <a:p>
            <a:pPr marL="342900" indent="-342900" algn="just">
              <a:buFont typeface="Arial" pitchFamily="34" charset="0"/>
              <a:buChar char="•"/>
            </a:pPr>
            <a:r>
              <a:rPr lang="en-US" sz="2400" dirty="0" smtClean="0"/>
              <a:t>Rising ICP is accompany by bradycardia and hypertension. As it reaches its limit a further small increase in pressure is followed by a sudden and usually serious </a:t>
            </a:r>
            <a:r>
              <a:rPr lang="en-US" sz="2400" b="1" dirty="0" smtClean="0"/>
              <a:t>reduction in the cerebral blood flow</a:t>
            </a:r>
            <a:r>
              <a:rPr lang="en-US" sz="2400" dirty="0" smtClean="0"/>
              <a:t>. </a:t>
            </a:r>
          </a:p>
          <a:p>
            <a:pPr marL="342900" indent="-342900" algn="just">
              <a:buFont typeface="Arial" pitchFamily="34" charset="0"/>
              <a:buChar char="•"/>
            </a:pPr>
            <a:endParaRPr lang="en-US" sz="2400" dirty="0" smtClean="0"/>
          </a:p>
          <a:p>
            <a:pPr marL="342900" indent="-342900" algn="just">
              <a:buFont typeface="Arial" pitchFamily="34" charset="0"/>
              <a:buChar char="•"/>
            </a:pPr>
            <a:r>
              <a:rPr lang="en-US" sz="2400" dirty="0" smtClean="0"/>
              <a:t>The result is </a:t>
            </a:r>
            <a:r>
              <a:rPr lang="en-US" sz="2400" b="1" dirty="0" smtClean="0"/>
              <a:t>hypoxia</a:t>
            </a:r>
            <a:r>
              <a:rPr lang="en-US" sz="2400" dirty="0" smtClean="0"/>
              <a:t> and a </a:t>
            </a:r>
            <a:r>
              <a:rPr lang="en-US" sz="2400" b="1" dirty="0" smtClean="0"/>
              <a:t>rise in CO</a:t>
            </a:r>
            <a:r>
              <a:rPr lang="en-US" sz="2000" b="1" dirty="0" smtClean="0"/>
              <a:t>2</a:t>
            </a:r>
            <a:r>
              <a:rPr lang="en-US" sz="2400" b="1" dirty="0" smtClean="0"/>
              <a:t> level (</a:t>
            </a:r>
            <a:r>
              <a:rPr lang="en-US" sz="2400" b="1" dirty="0" err="1" smtClean="0"/>
              <a:t>hypercarbia</a:t>
            </a:r>
            <a:r>
              <a:rPr lang="en-US" sz="2400" dirty="0" smtClean="0"/>
              <a:t>)</a:t>
            </a:r>
            <a:r>
              <a:rPr lang="en-US" sz="2400" b="1" dirty="0" smtClean="0"/>
              <a:t>. </a:t>
            </a:r>
            <a:r>
              <a:rPr lang="en-US" sz="2400" dirty="0" smtClean="0"/>
              <a:t>This leads to progressive loss of functioning neurons, which exacerbates bradycardia and hypertension. Further cerebral hypoxia causes </a:t>
            </a:r>
            <a:r>
              <a:rPr lang="en-US" sz="2400" i="1" dirty="0" smtClean="0"/>
              <a:t>vasomotor paralysis </a:t>
            </a:r>
            <a:r>
              <a:rPr lang="en-US" sz="2400" dirty="0" smtClean="0"/>
              <a:t>and</a:t>
            </a:r>
            <a:r>
              <a:rPr lang="en-US" sz="2400" i="1" dirty="0" smtClean="0"/>
              <a:t> death</a:t>
            </a:r>
            <a:r>
              <a:rPr lang="en-US" sz="2000" i="1" dirty="0" smtClean="0"/>
              <a:t>.</a:t>
            </a:r>
            <a:endParaRPr lang="en-US" sz="2000" dirty="0"/>
          </a:p>
        </p:txBody>
      </p:sp>
    </p:spTree>
  </p:cSld>
  <p:clrMapOvr>
    <a:masterClrMapping/>
  </p:clrMapOvr>
  <p:transition spd="slow">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417" y="76200"/>
            <a:ext cx="295478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Disorders of the brain</a:t>
            </a:r>
            <a:endParaRPr lang="en-US" sz="2400" b="1" dirty="0"/>
          </a:p>
        </p:txBody>
      </p:sp>
      <p:sp>
        <p:nvSpPr>
          <p:cNvPr id="3" name="Rectangle 2"/>
          <p:cNvSpPr/>
          <p:nvPr/>
        </p:nvSpPr>
        <p:spPr>
          <a:xfrm>
            <a:off x="0" y="609600"/>
            <a:ext cx="9144000" cy="4524315"/>
          </a:xfrm>
          <a:prstGeom prst="rect">
            <a:avLst/>
          </a:prstGeom>
        </p:spPr>
        <p:txBody>
          <a:bodyPr wrap="square">
            <a:spAutoFit/>
          </a:bodyPr>
          <a:lstStyle/>
          <a:p>
            <a:pPr algn="just"/>
            <a:r>
              <a:rPr lang="en-US" sz="2400" b="1" u="sng" dirty="0" smtClean="0"/>
              <a:t>Increased intracranial pressure (ICP)</a:t>
            </a:r>
          </a:p>
          <a:p>
            <a:pPr marL="342900" indent="-342900" algn="just">
              <a:buFont typeface="Arial" pitchFamily="34" charset="0"/>
              <a:buChar char="•"/>
            </a:pPr>
            <a:r>
              <a:rPr lang="en-US" sz="2400" dirty="0" smtClean="0"/>
              <a:t>The causes of increased ICP include:</a:t>
            </a:r>
          </a:p>
          <a:p>
            <a:pPr marL="1371600" lvl="2" indent="-457200" algn="just">
              <a:buFont typeface="Arial" pitchFamily="34" charset="0"/>
              <a:buChar char="•"/>
            </a:pPr>
            <a:r>
              <a:rPr lang="en-US" sz="2400" b="1" dirty="0" smtClean="0"/>
              <a:t>Cerebral edema</a:t>
            </a:r>
            <a:r>
              <a:rPr lang="en-US" sz="2400" dirty="0" smtClean="0"/>
              <a:t>, accumulation of excess fluid within brain parenchyma.</a:t>
            </a:r>
          </a:p>
          <a:p>
            <a:pPr marL="1371600" lvl="2" indent="-457200" algn="just">
              <a:buFont typeface="Arial" pitchFamily="34" charset="0"/>
              <a:buChar char="•"/>
            </a:pPr>
            <a:r>
              <a:rPr lang="en-US" sz="2400" b="1" dirty="0" smtClean="0"/>
              <a:t>Hydrocephalus</a:t>
            </a:r>
            <a:r>
              <a:rPr lang="en-US" sz="2400" dirty="0" smtClean="0"/>
              <a:t>, the accumulation of excess CSF</a:t>
            </a:r>
          </a:p>
          <a:p>
            <a:pPr marL="1371600" lvl="2" indent="-457200" algn="just">
              <a:buFont typeface="Arial" pitchFamily="34" charset="0"/>
              <a:buChar char="•"/>
            </a:pPr>
            <a:r>
              <a:rPr lang="en-US" sz="2400" b="1" dirty="0" smtClean="0"/>
              <a:t>Expanding lesions </a:t>
            </a:r>
            <a:r>
              <a:rPr lang="en-US" sz="2400" dirty="0" smtClean="0"/>
              <a:t>inside the skull, also known as space-occupying lesions</a:t>
            </a:r>
          </a:p>
          <a:p>
            <a:pPr lvl="4" algn="just"/>
            <a:r>
              <a:rPr lang="en-US" sz="2400" dirty="0" smtClean="0"/>
              <a:t>-haemorrhage, haematoma</a:t>
            </a:r>
          </a:p>
          <a:p>
            <a:pPr lvl="4" algn="just"/>
            <a:r>
              <a:rPr lang="en-US" sz="2400" dirty="0" smtClean="0"/>
              <a:t>-tumours (primary or secondary).</a:t>
            </a:r>
          </a:p>
          <a:p>
            <a:pPr lvl="3" algn="just"/>
            <a:endParaRPr lang="en-US" sz="2400" dirty="0" smtClean="0"/>
          </a:p>
          <a:p>
            <a:pPr marL="342900" indent="-342900" algn="just">
              <a:buFont typeface="Arial" pitchFamily="34" charset="0"/>
              <a:buChar char="•"/>
            </a:pPr>
            <a:r>
              <a:rPr lang="en-US" sz="2400" dirty="0" smtClean="0"/>
              <a:t>Expanding lesions may occur in the brain or in the meninges and they may damage the brain in various ways.</a:t>
            </a:r>
            <a:endParaRPr lang="en-US" sz="2400" dirty="0"/>
          </a:p>
        </p:txBody>
      </p:sp>
    </p:spTree>
  </p:cSld>
  <p:clrMapOvr>
    <a:masterClrMapping/>
  </p:clrMapOvr>
  <p:transition spd="slow">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417" y="76200"/>
            <a:ext cx="295478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Disorders of the brain</a:t>
            </a:r>
            <a:endParaRPr lang="en-US" sz="2400" b="1" dirty="0"/>
          </a:p>
        </p:txBody>
      </p:sp>
      <p:sp>
        <p:nvSpPr>
          <p:cNvPr id="3" name="TextBox 2"/>
          <p:cNvSpPr txBox="1"/>
          <p:nvPr/>
        </p:nvSpPr>
        <p:spPr>
          <a:xfrm>
            <a:off x="0" y="979944"/>
            <a:ext cx="9144000" cy="4524315"/>
          </a:xfrm>
          <a:prstGeom prst="rect">
            <a:avLst/>
          </a:prstGeom>
          <a:noFill/>
        </p:spPr>
        <p:txBody>
          <a:bodyPr wrap="square" rtlCol="0">
            <a:spAutoFit/>
          </a:bodyPr>
          <a:lstStyle/>
          <a:p>
            <a:pPr algn="just"/>
            <a:r>
              <a:rPr lang="en-US" sz="2400" b="1" dirty="0" smtClean="0"/>
              <a:t>Effects of increased ICP:</a:t>
            </a:r>
          </a:p>
          <a:p>
            <a:pPr algn="just"/>
            <a:endParaRPr lang="en-US" sz="2400" b="1" dirty="0" smtClean="0"/>
          </a:p>
          <a:p>
            <a:pPr marL="800100" lvl="1" indent="-342900" algn="just">
              <a:buFont typeface="Arial" pitchFamily="34" charset="0"/>
              <a:buChar char="•"/>
            </a:pPr>
            <a:r>
              <a:rPr lang="en-US" sz="2400" dirty="0" smtClean="0"/>
              <a:t>Displacement of the brain (herniation, i.e., displacement of part of brain from its usual compartment)</a:t>
            </a:r>
          </a:p>
          <a:p>
            <a:pPr marL="800100" lvl="1" indent="-342900" algn="just">
              <a:buFont typeface="Arial" pitchFamily="34" charset="0"/>
              <a:buChar char="•"/>
            </a:pPr>
            <a:endParaRPr lang="en-US" sz="2400" dirty="0" smtClean="0"/>
          </a:p>
          <a:p>
            <a:pPr marL="800100" lvl="1" indent="-342900" algn="just">
              <a:buFont typeface="Arial" pitchFamily="34" charset="0"/>
              <a:buChar char="•"/>
            </a:pPr>
            <a:r>
              <a:rPr lang="en-US" sz="2400" dirty="0" smtClean="0"/>
              <a:t>Obstruction of the flow of CSF</a:t>
            </a:r>
          </a:p>
          <a:p>
            <a:pPr marL="800100" lvl="1" indent="-342900" algn="just">
              <a:buFont typeface="Arial" pitchFamily="34" charset="0"/>
              <a:buChar char="•"/>
            </a:pPr>
            <a:endParaRPr lang="en-US" sz="2400" dirty="0" smtClean="0"/>
          </a:p>
          <a:p>
            <a:pPr marL="800100" lvl="1" indent="-342900" algn="just">
              <a:buFont typeface="Arial" pitchFamily="34" charset="0"/>
              <a:buChar char="•"/>
            </a:pPr>
            <a:r>
              <a:rPr lang="en-US" sz="2400" dirty="0" smtClean="0"/>
              <a:t>Vascular damage</a:t>
            </a:r>
          </a:p>
          <a:p>
            <a:pPr marL="800100" lvl="1" indent="-342900" algn="just">
              <a:buFont typeface="Arial" pitchFamily="34" charset="0"/>
              <a:buChar char="•"/>
            </a:pPr>
            <a:endParaRPr lang="en-US" sz="2400" dirty="0" smtClean="0"/>
          </a:p>
          <a:p>
            <a:pPr marL="800100" lvl="1" indent="-342900" algn="just">
              <a:buFont typeface="Arial" pitchFamily="34" charset="0"/>
              <a:buChar char="•"/>
            </a:pPr>
            <a:r>
              <a:rPr lang="en-US" sz="2400" dirty="0" smtClean="0"/>
              <a:t>Neural damage</a:t>
            </a:r>
          </a:p>
          <a:p>
            <a:pPr marL="800100" lvl="1" indent="-342900" algn="just">
              <a:buFont typeface="Arial" pitchFamily="34" charset="0"/>
              <a:buChar char="•"/>
            </a:pPr>
            <a:endParaRPr lang="en-US" sz="2400" dirty="0" smtClean="0"/>
          </a:p>
          <a:p>
            <a:pPr marL="800100" lvl="1" indent="-342900" algn="just">
              <a:buFont typeface="Arial" pitchFamily="34" charset="0"/>
              <a:buChar char="•"/>
            </a:pPr>
            <a:r>
              <a:rPr lang="en-US" sz="2400" dirty="0" smtClean="0"/>
              <a:t>Bone changes (erosion, stretching &amp; thinning)</a:t>
            </a:r>
          </a:p>
        </p:txBody>
      </p:sp>
    </p:spTree>
  </p:cSld>
  <p:clrMapOvr>
    <a:masterClrMapping/>
  </p:clrMapOvr>
  <p:transition spd="slow">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417" y="76200"/>
            <a:ext cx="295478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Disorders of the brain</a:t>
            </a:r>
            <a:endParaRPr lang="en-US" sz="2400" b="1" dirty="0"/>
          </a:p>
        </p:txBody>
      </p:sp>
      <p:sp>
        <p:nvSpPr>
          <p:cNvPr id="3" name="Rectangle 2"/>
          <p:cNvSpPr/>
          <p:nvPr/>
        </p:nvSpPr>
        <p:spPr>
          <a:xfrm>
            <a:off x="0" y="3124200"/>
            <a:ext cx="9144000" cy="5232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algn="ctr"/>
            <a:r>
              <a:rPr lang="en-US" sz="2800" b="1" u="sng" dirty="0" smtClean="0"/>
              <a:t>Cerebral edema</a:t>
            </a:r>
          </a:p>
        </p:txBody>
      </p:sp>
    </p:spTree>
  </p:cSld>
  <p:clrMapOvr>
    <a:masterClrMapping/>
  </p:clrMapOvr>
  <p:transition spd="slow">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417" y="76200"/>
            <a:ext cx="295478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Disorders of the brain</a:t>
            </a:r>
            <a:endParaRPr lang="en-US" sz="2400" b="1" dirty="0"/>
          </a:p>
        </p:txBody>
      </p:sp>
      <p:sp>
        <p:nvSpPr>
          <p:cNvPr id="3" name="Rectangle 2"/>
          <p:cNvSpPr/>
          <p:nvPr/>
        </p:nvSpPr>
        <p:spPr>
          <a:xfrm>
            <a:off x="0" y="533400"/>
            <a:ext cx="9144000" cy="6340197"/>
          </a:xfrm>
          <a:prstGeom prst="rect">
            <a:avLst/>
          </a:prstGeom>
        </p:spPr>
        <p:txBody>
          <a:bodyPr wrap="square">
            <a:spAutoFit/>
          </a:bodyPr>
          <a:lstStyle/>
          <a:p>
            <a:pPr algn="just"/>
            <a:r>
              <a:rPr lang="en-US" sz="2400" b="1" u="sng" dirty="0" smtClean="0"/>
              <a:t>Cerebral edema</a:t>
            </a:r>
          </a:p>
          <a:p>
            <a:pPr marL="342900" indent="-342900" algn="just">
              <a:buFont typeface="Wingdings" pitchFamily="2" charset="2"/>
              <a:buChar char="Ø"/>
            </a:pPr>
            <a:r>
              <a:rPr lang="en-US" sz="2000" dirty="0" smtClean="0"/>
              <a:t>Cerebral edema occurs when there is excess fluid in brain cells and/or in the interstitial spaces, causing increased intracranial pressure.</a:t>
            </a:r>
          </a:p>
          <a:p>
            <a:pPr marL="342900" indent="-342900" algn="just">
              <a:buFont typeface="Wingdings" pitchFamily="2" charset="2"/>
              <a:buChar char="Ø"/>
            </a:pPr>
            <a:endParaRPr lang="en-US" sz="1200" dirty="0" smtClean="0"/>
          </a:p>
          <a:p>
            <a:pPr marL="342900" indent="-342900" algn="just">
              <a:buFont typeface="Wingdings" pitchFamily="2" charset="2"/>
              <a:buChar char="Ø"/>
            </a:pPr>
            <a:r>
              <a:rPr lang="en-US" sz="2000" dirty="0" smtClean="0"/>
              <a:t>There is movement of fluid from its normal compartment when edema develops. </a:t>
            </a:r>
          </a:p>
          <a:p>
            <a:pPr marL="342900" indent="-342900" algn="just">
              <a:buFont typeface="Wingdings" pitchFamily="2" charset="2"/>
              <a:buChar char="Ø"/>
            </a:pPr>
            <a:endParaRPr lang="en-US" sz="1200" dirty="0" smtClean="0"/>
          </a:p>
          <a:p>
            <a:pPr marL="342900" indent="-342900" algn="just">
              <a:buFont typeface="Wingdings" pitchFamily="2" charset="2"/>
              <a:buChar char="Ø"/>
            </a:pPr>
            <a:r>
              <a:rPr lang="en-US" sz="2000" b="1" i="1" dirty="0" smtClean="0"/>
              <a:t>Vasogenic edema </a:t>
            </a:r>
            <a:r>
              <a:rPr lang="en-US" sz="2000" dirty="0" smtClean="0"/>
              <a:t>occurs when the integrity of the normal </a:t>
            </a:r>
            <a:r>
              <a:rPr lang="en-US" sz="2000" dirty="0" smtClean="0">
                <a:solidFill>
                  <a:srgbClr val="7030A0"/>
                </a:solidFill>
              </a:rPr>
              <a:t>blood-brain barrier is disrupted</a:t>
            </a:r>
            <a:r>
              <a:rPr lang="en-US" sz="2000" dirty="0" smtClean="0"/>
              <a:t>, allowing fluid to shift from the vascular compartment into the extracellular spaces of the brain. </a:t>
            </a:r>
          </a:p>
          <a:p>
            <a:pPr marL="342900" indent="-342900" algn="just">
              <a:buFont typeface="Wingdings" pitchFamily="2" charset="2"/>
              <a:buChar char="Ø"/>
            </a:pPr>
            <a:r>
              <a:rPr lang="en-US" sz="2000" b="1" i="1" dirty="0" smtClean="0"/>
              <a:t>Cytotoxic edema </a:t>
            </a:r>
            <a:r>
              <a:rPr lang="en-US" sz="2000" dirty="0" smtClean="0"/>
              <a:t>is an increase in intracellular fluid secondary to neuronal and glial </a:t>
            </a:r>
            <a:r>
              <a:rPr lang="en-US" sz="2000" dirty="0" smtClean="0">
                <a:solidFill>
                  <a:srgbClr val="7030A0"/>
                </a:solidFill>
              </a:rPr>
              <a:t>cell membrane injury</a:t>
            </a:r>
            <a:r>
              <a:rPr lang="en-US" sz="2000" dirty="0" smtClean="0"/>
              <a:t>.</a:t>
            </a:r>
          </a:p>
          <a:p>
            <a:pPr marL="342900" indent="-342900" algn="just">
              <a:buFont typeface="Wingdings" pitchFamily="2" charset="2"/>
              <a:buChar char="Ø"/>
            </a:pPr>
            <a:endParaRPr lang="en-US" sz="1200" dirty="0" smtClean="0"/>
          </a:p>
          <a:p>
            <a:pPr marL="342900" indent="-342900" algn="just">
              <a:buFont typeface="Wingdings" pitchFamily="2" charset="2"/>
              <a:buChar char="Ø"/>
            </a:pPr>
            <a:r>
              <a:rPr lang="en-US" sz="2000" dirty="0" smtClean="0"/>
              <a:t>It is associated with:</a:t>
            </a:r>
          </a:p>
          <a:p>
            <a:pPr lvl="2" algn="just"/>
            <a:r>
              <a:rPr lang="en-US" sz="2000" dirty="0" smtClean="0"/>
              <a:t>• traumatic injury</a:t>
            </a:r>
          </a:p>
          <a:p>
            <a:pPr lvl="2" algn="just"/>
            <a:r>
              <a:rPr lang="en-US" sz="2000" dirty="0" smtClean="0"/>
              <a:t>• haemorrhage</a:t>
            </a:r>
          </a:p>
          <a:p>
            <a:pPr lvl="2" algn="just"/>
            <a:r>
              <a:rPr lang="en-US" sz="2000" dirty="0" smtClean="0"/>
              <a:t>• infections, abscesses</a:t>
            </a:r>
          </a:p>
          <a:p>
            <a:pPr lvl="2" algn="just"/>
            <a:r>
              <a:rPr lang="en-US" sz="2000" dirty="0" smtClean="0"/>
              <a:t>• hypoxia</a:t>
            </a:r>
          </a:p>
          <a:p>
            <a:pPr lvl="2" algn="just"/>
            <a:r>
              <a:rPr lang="en-US" sz="2000" dirty="0" smtClean="0"/>
              <a:t>• hypoglycaemia</a:t>
            </a:r>
          </a:p>
          <a:p>
            <a:pPr lvl="2" algn="just"/>
            <a:r>
              <a:rPr lang="en-US" sz="2000" dirty="0" smtClean="0"/>
              <a:t>• tumours</a:t>
            </a:r>
          </a:p>
          <a:p>
            <a:pPr lvl="2" algn="just"/>
            <a:r>
              <a:rPr lang="en-US" sz="2000" dirty="0" smtClean="0"/>
              <a:t>• inflammation of the brain or meninges</a:t>
            </a:r>
          </a:p>
          <a:p>
            <a:pPr lvl="2" algn="just"/>
            <a:r>
              <a:rPr lang="en-US" sz="2000" dirty="0" smtClean="0"/>
              <a:t>• local ischaemia, infarcts</a:t>
            </a:r>
            <a:endParaRPr lang="en-US" sz="2000" dirty="0"/>
          </a:p>
        </p:txBody>
      </p:sp>
    </p:spTree>
  </p:cSld>
  <p:clrMapOvr>
    <a:masterClrMapping/>
  </p:clrMapOvr>
  <p:transition spd="slow">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417" y="76200"/>
            <a:ext cx="295478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Disorders of the brain</a:t>
            </a:r>
            <a:endParaRPr lang="en-US" sz="2400" b="1" dirty="0"/>
          </a:p>
        </p:txBody>
      </p:sp>
      <p:sp>
        <p:nvSpPr>
          <p:cNvPr id="3" name="Rectangle 2"/>
          <p:cNvSpPr/>
          <p:nvPr/>
        </p:nvSpPr>
        <p:spPr>
          <a:xfrm>
            <a:off x="0" y="2967335"/>
            <a:ext cx="9144000"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marL="457200" indent="-457200" algn="ctr"/>
            <a:r>
              <a:rPr lang="en-US" sz="2800" b="1" u="sng" dirty="0" smtClean="0"/>
              <a:t>Hydrocephalus</a:t>
            </a:r>
          </a:p>
        </p:txBody>
      </p:sp>
    </p:spTree>
  </p:cSld>
  <p:clrMapOvr>
    <a:masterClrMapping/>
  </p:clrMapOvr>
  <p:transition spd="slow">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417" y="76200"/>
            <a:ext cx="295478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Disorders of the brain</a:t>
            </a:r>
            <a:endParaRPr lang="en-US" sz="2400" b="1" dirty="0"/>
          </a:p>
        </p:txBody>
      </p:sp>
      <p:sp>
        <p:nvSpPr>
          <p:cNvPr id="3" name="Rectangle 2"/>
          <p:cNvSpPr/>
          <p:nvPr/>
        </p:nvSpPr>
        <p:spPr>
          <a:xfrm>
            <a:off x="0" y="677882"/>
            <a:ext cx="9144000" cy="5386090"/>
          </a:xfrm>
          <a:prstGeom prst="rect">
            <a:avLst/>
          </a:prstGeom>
        </p:spPr>
        <p:txBody>
          <a:bodyPr wrap="square">
            <a:spAutoFit/>
          </a:bodyPr>
          <a:lstStyle/>
          <a:p>
            <a:pPr marL="457200" indent="-457200" algn="just"/>
            <a:r>
              <a:rPr lang="en-US" sz="2400" b="1" u="sng" dirty="0" smtClean="0"/>
              <a:t>Hydrocephalus</a:t>
            </a:r>
          </a:p>
          <a:p>
            <a:pPr marL="457200" indent="-457200" algn="just">
              <a:buFont typeface="Arial" pitchFamily="34" charset="0"/>
              <a:buChar char="•"/>
            </a:pPr>
            <a:r>
              <a:rPr lang="en-US" sz="2000" dirty="0" smtClean="0"/>
              <a:t>In this condition the volume of CSF is abnormally high (</a:t>
            </a:r>
            <a:r>
              <a:rPr lang="en-US" sz="2000" b="1" dirty="0" smtClean="0"/>
              <a:t>overproduction</a:t>
            </a:r>
            <a:r>
              <a:rPr lang="en-US" sz="2000" dirty="0" smtClean="0"/>
              <a:t>) and is usually accompanied by increased ICP.</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An </a:t>
            </a:r>
            <a:r>
              <a:rPr lang="en-US" sz="2000" b="1" dirty="0" smtClean="0"/>
              <a:t>obstruction to CSF flow </a:t>
            </a:r>
            <a:r>
              <a:rPr lang="en-US" sz="2000" dirty="0" smtClean="0"/>
              <a:t>is the most common cause. Also by </a:t>
            </a:r>
            <a:r>
              <a:rPr lang="en-US" sz="2000" b="1" dirty="0" smtClean="0"/>
              <a:t>deficient reabsorption of CSF (arachnoid </a:t>
            </a:r>
            <a:r>
              <a:rPr lang="en-US" sz="2000" b="1" dirty="0" err="1" smtClean="0"/>
              <a:t>villi</a:t>
            </a:r>
            <a:r>
              <a:rPr lang="en-US" sz="2000" b="1" dirty="0" smtClean="0"/>
              <a:t>)</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It is described as </a:t>
            </a:r>
            <a:r>
              <a:rPr lang="en-US" sz="2000" i="1" dirty="0" smtClean="0">
                <a:solidFill>
                  <a:srgbClr val="7030A0"/>
                </a:solidFill>
              </a:rPr>
              <a:t>communicating</a:t>
            </a:r>
            <a:r>
              <a:rPr lang="en-US" sz="2000" i="1" dirty="0" smtClean="0"/>
              <a:t> </a:t>
            </a:r>
            <a:r>
              <a:rPr lang="en-US" sz="2000" dirty="0" smtClean="0"/>
              <a:t>when there is free flow of CSF from the ventricular system to the subarachnoid space and </a:t>
            </a:r>
            <a:r>
              <a:rPr lang="en-US" sz="2000" i="1" dirty="0" smtClean="0">
                <a:solidFill>
                  <a:srgbClr val="7030A0"/>
                </a:solidFill>
              </a:rPr>
              <a:t>non-communicating</a:t>
            </a:r>
            <a:r>
              <a:rPr lang="en-US" sz="2000" i="1" dirty="0" smtClean="0"/>
              <a:t> </a:t>
            </a:r>
            <a:r>
              <a:rPr lang="en-US" sz="2000" dirty="0" smtClean="0"/>
              <a:t>when there is not, i.e. there is obstruction in the system of ventricles, foramina or ducts.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Enlargement of the head occurs in infancy when ossification of the cranial bones is incomplete but, in spite of this, the ventricles dilate and cause stretching and thinning of the brain.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After ossification is complete, hydrocephalus leads to a marked increase in ICP and destruction of neural tissue.</a:t>
            </a:r>
            <a:endParaRPr lang="en-US" sz="2000" dirty="0"/>
          </a:p>
        </p:txBody>
      </p:sp>
    </p:spTree>
  </p:cSld>
  <p:clrMapOvr>
    <a:masterClrMapping/>
  </p:clrMapOvr>
  <p:transition spd="slow">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417" y="76200"/>
            <a:ext cx="295478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Disorders of the brain</a:t>
            </a:r>
            <a:endParaRPr lang="en-US" sz="2400" b="1" dirty="0"/>
          </a:p>
        </p:txBody>
      </p:sp>
      <p:pic>
        <p:nvPicPr>
          <p:cNvPr id="1026" name="Picture 2"/>
          <p:cNvPicPr>
            <a:picLocks noChangeAspect="1" noChangeArrowheads="1"/>
          </p:cNvPicPr>
          <p:nvPr/>
        </p:nvPicPr>
        <p:blipFill>
          <a:blip r:embed="rId2"/>
          <a:srcRect/>
          <a:stretch>
            <a:fillRect/>
          </a:stretch>
        </p:blipFill>
        <p:spPr bwMode="auto">
          <a:xfrm>
            <a:off x="1752600" y="1600200"/>
            <a:ext cx="5000625" cy="4093572"/>
          </a:xfrm>
          <a:prstGeom prst="rect">
            <a:avLst/>
          </a:prstGeom>
          <a:noFill/>
          <a:ln w="9525">
            <a:noFill/>
            <a:miter lim="800000"/>
            <a:headEnd/>
            <a:tailEnd/>
          </a:ln>
          <a:effectLst/>
        </p:spPr>
      </p:pic>
      <p:sp>
        <p:nvSpPr>
          <p:cNvPr id="4" name="Rectangle 3"/>
          <p:cNvSpPr/>
          <p:nvPr/>
        </p:nvSpPr>
        <p:spPr>
          <a:xfrm>
            <a:off x="1981200" y="6172200"/>
            <a:ext cx="5257800" cy="369332"/>
          </a:xfrm>
          <a:prstGeom prst="rect">
            <a:avLst/>
          </a:prstGeom>
        </p:spPr>
        <p:txBody>
          <a:bodyPr wrap="square">
            <a:spAutoFit/>
          </a:bodyPr>
          <a:lstStyle/>
          <a:p>
            <a:pPr algn="just"/>
            <a:r>
              <a:rPr lang="en-US" b="1" dirty="0" smtClean="0"/>
              <a:t>Fig: Hydrocephalus. </a:t>
            </a:r>
            <a:r>
              <a:rPr lang="en-US" dirty="0" smtClean="0"/>
              <a:t>Dilated lateral ventricles.</a:t>
            </a:r>
            <a:endParaRPr lang="en-US" dirty="0"/>
          </a:p>
        </p:txBody>
      </p:sp>
      <p:sp>
        <p:nvSpPr>
          <p:cNvPr id="5" name="Rectangle 4"/>
          <p:cNvSpPr/>
          <p:nvPr/>
        </p:nvSpPr>
        <p:spPr>
          <a:xfrm>
            <a:off x="0" y="677882"/>
            <a:ext cx="9144000" cy="461665"/>
          </a:xfrm>
          <a:prstGeom prst="rect">
            <a:avLst/>
          </a:prstGeom>
        </p:spPr>
        <p:txBody>
          <a:bodyPr wrap="square">
            <a:spAutoFit/>
          </a:bodyPr>
          <a:lstStyle/>
          <a:p>
            <a:pPr marL="457200" indent="-457200" algn="just"/>
            <a:r>
              <a:rPr lang="en-US" sz="2400" b="1" u="sng" dirty="0" smtClean="0"/>
              <a:t>Hydrocephalus</a:t>
            </a:r>
          </a:p>
        </p:txBody>
      </p:sp>
    </p:spTree>
  </p:cSld>
  <p:clrMapOvr>
    <a:masterClrMapping/>
  </p:clrMapOvr>
  <p:transition spd="slow">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21" y="1447800"/>
            <a:ext cx="8513379"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36417" y="76200"/>
            <a:ext cx="295478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Disorders of the brain</a:t>
            </a:r>
            <a:endParaRPr lang="en-US" sz="2400" b="1" dirty="0"/>
          </a:p>
        </p:txBody>
      </p:sp>
      <p:sp>
        <p:nvSpPr>
          <p:cNvPr id="4" name="Rectangle 3"/>
          <p:cNvSpPr/>
          <p:nvPr/>
        </p:nvSpPr>
        <p:spPr>
          <a:xfrm>
            <a:off x="0" y="677882"/>
            <a:ext cx="9144000" cy="461665"/>
          </a:xfrm>
          <a:prstGeom prst="rect">
            <a:avLst/>
          </a:prstGeom>
        </p:spPr>
        <p:txBody>
          <a:bodyPr wrap="square">
            <a:spAutoFit/>
          </a:bodyPr>
          <a:lstStyle/>
          <a:p>
            <a:pPr marL="457200" indent="-457200" algn="just"/>
            <a:r>
              <a:rPr lang="en-US" sz="2400" b="1" u="sng" dirty="0" smtClean="0"/>
              <a:t>Hydrocephalus</a:t>
            </a:r>
          </a:p>
        </p:txBody>
      </p:sp>
    </p:spTree>
    <p:extLst>
      <p:ext uri="{BB962C8B-B14F-4D97-AF65-F5344CB8AC3E}">
        <p14:creationId xmlns:p14="http://schemas.microsoft.com/office/powerpoint/2010/main" val="3838007916"/>
      </p:ext>
    </p:extLst>
  </p:cSld>
  <p:clrMapOvr>
    <a:masterClrMapping/>
  </p:clrMapOvr>
  <p:transition spd="slow">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3200" y="0"/>
            <a:ext cx="3536224" cy="646331"/>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sz="3600" b="1" dirty="0" smtClean="0">
                <a:solidFill>
                  <a:srgbClr val="FFFF00"/>
                </a:solidFill>
                <a:effectLst>
                  <a:outerShdw blurRad="38100" dist="38100" dir="2700000" algn="tl">
                    <a:srgbClr val="000000">
                      <a:alpha val="43137"/>
                    </a:srgbClr>
                  </a:outerShdw>
                </a:effectLst>
                <a:latin typeface="+mj-lt"/>
              </a:rPr>
              <a:t>Neuron Structure</a:t>
            </a:r>
            <a:endParaRPr lang="en-US" sz="3600" b="1" dirty="0">
              <a:solidFill>
                <a:srgbClr val="FFFF00"/>
              </a:solidFill>
              <a:effectLst>
                <a:outerShdw blurRad="38100" dist="38100" dir="2700000" algn="tl">
                  <a:srgbClr val="000000">
                    <a:alpha val="43137"/>
                  </a:srgbClr>
                </a:outerShdw>
              </a:effectLst>
              <a:latin typeface="+mj-lt"/>
            </a:endParaRPr>
          </a:p>
        </p:txBody>
      </p:sp>
      <p:sp>
        <p:nvSpPr>
          <p:cNvPr id="3" name="TextBox 2"/>
          <p:cNvSpPr txBox="1"/>
          <p:nvPr/>
        </p:nvSpPr>
        <p:spPr>
          <a:xfrm>
            <a:off x="0" y="1143000"/>
            <a:ext cx="9144000" cy="4570482"/>
          </a:xfrm>
          <a:prstGeom prst="rect">
            <a:avLst/>
          </a:prstGeom>
          <a:noFill/>
        </p:spPr>
        <p:txBody>
          <a:bodyPr wrap="square" rtlCol="0">
            <a:spAutoFit/>
          </a:bodyPr>
          <a:lstStyle/>
          <a:p>
            <a:pPr marL="457200" indent="-457200" algn="just">
              <a:buFont typeface="Wingdings" pitchFamily="2" charset="2"/>
              <a:buChar char="Ø"/>
            </a:pPr>
            <a:r>
              <a:rPr lang="en-US" sz="2400" dirty="0" smtClean="0">
                <a:cs typeface="Andalus" pitchFamily="2" charset="-78"/>
              </a:rPr>
              <a:t>The </a:t>
            </a:r>
            <a:r>
              <a:rPr lang="en-US" sz="2400" b="1" dirty="0" smtClean="0">
                <a:cs typeface="Andalus" pitchFamily="2" charset="-78"/>
              </a:rPr>
              <a:t>functional and structural unit </a:t>
            </a:r>
            <a:r>
              <a:rPr lang="en-US" sz="2400" dirty="0" smtClean="0">
                <a:cs typeface="Andalus" pitchFamily="2" charset="-78"/>
              </a:rPr>
              <a:t>of the nervous system</a:t>
            </a:r>
          </a:p>
          <a:p>
            <a:pPr marL="457200" indent="-457200" algn="just">
              <a:buFont typeface="Wingdings" pitchFamily="2" charset="2"/>
              <a:buChar char="Ø"/>
            </a:pPr>
            <a:endParaRPr lang="en-US" sz="2400" dirty="0" smtClean="0">
              <a:cs typeface="Andalus" pitchFamily="2" charset="-78"/>
            </a:endParaRPr>
          </a:p>
          <a:p>
            <a:pPr marL="457200" indent="-457200" algn="just">
              <a:buFont typeface="Wingdings" pitchFamily="2" charset="2"/>
              <a:buChar char="Ø"/>
            </a:pPr>
            <a:r>
              <a:rPr lang="en-US" sz="2400" dirty="0" smtClean="0">
                <a:cs typeface="Andalus" pitchFamily="2" charset="-78"/>
              </a:rPr>
              <a:t>Specialized to conduct information from one part of the body to another.</a:t>
            </a:r>
          </a:p>
          <a:p>
            <a:pPr marL="457200" indent="-457200" algn="just">
              <a:buFont typeface="Wingdings" pitchFamily="2" charset="2"/>
              <a:buChar char="Ø"/>
            </a:pPr>
            <a:endParaRPr lang="en-US" sz="2400" dirty="0" smtClean="0">
              <a:cs typeface="Andalus" pitchFamily="2" charset="-78"/>
            </a:endParaRPr>
          </a:p>
          <a:p>
            <a:pPr marL="457200" indent="-457200" algn="just">
              <a:buFont typeface="Wingdings" pitchFamily="2" charset="2"/>
              <a:buChar char="Ø"/>
            </a:pPr>
            <a:r>
              <a:rPr lang="en-US" sz="2400" dirty="0" smtClean="0">
                <a:cs typeface="Andalus" pitchFamily="2" charset="-78"/>
              </a:rPr>
              <a:t>There are many different types of neurons but most have certain structural and functional characteristics in common:</a:t>
            </a:r>
          </a:p>
          <a:p>
            <a:pPr marL="457200" indent="-457200" algn="just">
              <a:buFont typeface="Wingdings" pitchFamily="2" charset="2"/>
              <a:buChar char="Ø"/>
            </a:pPr>
            <a:endParaRPr lang="en-US" sz="1200" dirty="0" smtClean="0">
              <a:cs typeface="Andalus" pitchFamily="2" charset="-78"/>
            </a:endParaRPr>
          </a:p>
          <a:p>
            <a:pPr marL="1371600" lvl="2" indent="-457200" algn="just">
              <a:buFont typeface="Arial" pitchFamily="34" charset="0"/>
              <a:buChar char="•"/>
            </a:pPr>
            <a:r>
              <a:rPr lang="en-US" sz="2300" b="1" dirty="0" smtClean="0">
                <a:cs typeface="Andalus" pitchFamily="2" charset="-78"/>
              </a:rPr>
              <a:t>Cell body </a:t>
            </a:r>
            <a:r>
              <a:rPr lang="en-US" sz="2300" dirty="0" smtClean="0">
                <a:cs typeface="Andalus" pitchFamily="2" charset="-78"/>
              </a:rPr>
              <a:t>(</a:t>
            </a:r>
            <a:r>
              <a:rPr lang="en-US" sz="2300" b="1" dirty="0" smtClean="0">
                <a:cs typeface="Andalus" pitchFamily="2" charset="-78"/>
              </a:rPr>
              <a:t>soma/perikaryon</a:t>
            </a:r>
            <a:r>
              <a:rPr lang="en-US" sz="2300" dirty="0" smtClean="0">
                <a:cs typeface="Andalus" pitchFamily="2" charset="-78"/>
              </a:rPr>
              <a:t>)</a:t>
            </a:r>
          </a:p>
          <a:p>
            <a:pPr marL="1371600" lvl="2" indent="-457200" algn="just">
              <a:buFont typeface="Arial" pitchFamily="34" charset="0"/>
              <a:buChar char="•"/>
            </a:pPr>
            <a:endParaRPr lang="en-US" sz="700" dirty="0" smtClean="0">
              <a:cs typeface="Andalus" pitchFamily="2" charset="-78"/>
            </a:endParaRPr>
          </a:p>
          <a:p>
            <a:pPr marL="1371600" lvl="2" indent="-457200" algn="just">
              <a:buFont typeface="Arial" pitchFamily="34" charset="0"/>
              <a:buChar char="•"/>
            </a:pPr>
            <a:r>
              <a:rPr lang="en-US" sz="2300" b="1" dirty="0" smtClean="0">
                <a:cs typeface="Andalus" pitchFamily="2" charset="-78"/>
              </a:rPr>
              <a:t>One or more specialized, slender processes</a:t>
            </a:r>
            <a:r>
              <a:rPr lang="en-US" sz="2300" dirty="0" smtClean="0">
                <a:cs typeface="Andalus" pitchFamily="2" charset="-78"/>
              </a:rPr>
              <a:t> (</a:t>
            </a:r>
            <a:r>
              <a:rPr lang="en-US" sz="2300" b="1" dirty="0" smtClean="0">
                <a:cs typeface="Andalus" pitchFamily="2" charset="-78"/>
              </a:rPr>
              <a:t>axon/dendrites</a:t>
            </a:r>
            <a:r>
              <a:rPr lang="en-US" sz="2300" dirty="0" smtClean="0">
                <a:cs typeface="Andalus" pitchFamily="2" charset="-78"/>
              </a:rPr>
              <a:t>)</a:t>
            </a:r>
          </a:p>
          <a:p>
            <a:pPr marL="1371600" lvl="2" indent="-457200" algn="just">
              <a:buFont typeface="Arial" pitchFamily="34" charset="0"/>
              <a:buChar char="•"/>
            </a:pPr>
            <a:endParaRPr lang="en-US" sz="700" dirty="0" smtClean="0">
              <a:cs typeface="Andalus" pitchFamily="2" charset="-78"/>
            </a:endParaRPr>
          </a:p>
          <a:p>
            <a:pPr marL="1371600" lvl="2" indent="-457200" algn="just">
              <a:buFont typeface="Arial" pitchFamily="34" charset="0"/>
              <a:buChar char="•"/>
            </a:pPr>
            <a:r>
              <a:rPr lang="en-US" sz="2300" b="1" dirty="0" smtClean="0">
                <a:cs typeface="Andalus" pitchFamily="2" charset="-78"/>
              </a:rPr>
              <a:t>An input region </a:t>
            </a:r>
            <a:r>
              <a:rPr lang="en-US" sz="2300" dirty="0" smtClean="0">
                <a:cs typeface="Andalus" pitchFamily="2" charset="-78"/>
              </a:rPr>
              <a:t>(</a:t>
            </a:r>
            <a:r>
              <a:rPr lang="en-US" sz="2300" b="1" dirty="0" smtClean="0">
                <a:cs typeface="Andalus" pitchFamily="2" charset="-78"/>
              </a:rPr>
              <a:t>dendrites</a:t>
            </a:r>
            <a:r>
              <a:rPr lang="en-US" sz="2000" dirty="0" smtClean="0">
                <a:cs typeface="Andalus" pitchFamily="2" charset="-78"/>
              </a:rPr>
              <a:t>)</a:t>
            </a:r>
          </a:p>
          <a:p>
            <a:pPr marL="1371600" lvl="2" indent="-457200" algn="just">
              <a:buFont typeface="Arial" pitchFamily="34" charset="0"/>
              <a:buChar char="•"/>
            </a:pPr>
            <a:endParaRPr lang="en-US" sz="700" dirty="0" smtClean="0">
              <a:cs typeface="Andalus" pitchFamily="2" charset="-78"/>
            </a:endParaRPr>
          </a:p>
          <a:p>
            <a:pPr marL="1371600" lvl="2" indent="-457200" algn="just">
              <a:buFont typeface="Arial" pitchFamily="34" charset="0"/>
              <a:buChar char="•"/>
            </a:pPr>
            <a:r>
              <a:rPr lang="en-US" sz="2300" b="1" dirty="0" smtClean="0">
                <a:cs typeface="Andalus" pitchFamily="2" charset="-78"/>
              </a:rPr>
              <a:t>A secretory (output) region </a:t>
            </a:r>
            <a:r>
              <a:rPr lang="en-US" sz="2300" dirty="0" smtClean="0">
                <a:cs typeface="Andalus" pitchFamily="2" charset="-78"/>
              </a:rPr>
              <a:t>(</a:t>
            </a:r>
            <a:r>
              <a:rPr lang="en-US" sz="2300" b="1" dirty="0" smtClean="0">
                <a:cs typeface="Andalus" pitchFamily="2" charset="-78"/>
              </a:rPr>
              <a:t>axon terminal</a:t>
            </a:r>
            <a:r>
              <a:rPr lang="en-US" sz="2300" dirty="0" smtClean="0">
                <a:cs typeface="Andalus" pitchFamily="2" charset="-78"/>
              </a:rPr>
              <a:t>)</a:t>
            </a:r>
          </a:p>
        </p:txBody>
      </p:sp>
    </p:spTree>
  </p:cSld>
  <p:clrMapOvr>
    <a:masterClrMapping/>
  </p:clrMapOvr>
  <p:transition spd="slow">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77882"/>
            <a:ext cx="9144000" cy="5078313"/>
          </a:xfrm>
          <a:prstGeom prst="rect">
            <a:avLst/>
          </a:prstGeom>
        </p:spPr>
        <p:txBody>
          <a:bodyPr wrap="square">
            <a:spAutoFit/>
          </a:bodyPr>
          <a:lstStyle/>
          <a:p>
            <a:pPr marL="457200" indent="-457200" algn="just"/>
            <a:r>
              <a:rPr lang="en-US" sz="2400" b="1" u="sng" dirty="0" smtClean="0"/>
              <a:t>Hydrocephalus</a:t>
            </a:r>
          </a:p>
          <a:p>
            <a:pPr algn="just"/>
            <a:endParaRPr lang="en-US" sz="2000" b="1" dirty="0" smtClean="0"/>
          </a:p>
          <a:p>
            <a:pPr algn="just"/>
            <a:r>
              <a:rPr lang="en-US" sz="2000" b="1" dirty="0" smtClean="0"/>
              <a:t>Primary hydrocephalus</a:t>
            </a:r>
          </a:p>
          <a:p>
            <a:pPr marL="457200" indent="-457200" algn="just">
              <a:buFont typeface="Arial" pitchFamily="34" charset="0"/>
              <a:buChar char="•"/>
            </a:pPr>
            <a:r>
              <a:rPr lang="en-US" sz="2000" dirty="0" smtClean="0"/>
              <a:t>caused by </a:t>
            </a:r>
            <a:r>
              <a:rPr lang="en-US" sz="2000" dirty="0" smtClean="0">
                <a:solidFill>
                  <a:srgbClr val="7030A0"/>
                </a:solidFill>
              </a:rPr>
              <a:t>obstruction to the flow of CSF </a:t>
            </a:r>
            <a:r>
              <a:rPr lang="en-US" sz="2000" dirty="0" smtClean="0"/>
              <a:t>and may be communicating or non-communicating. </a:t>
            </a:r>
          </a:p>
          <a:p>
            <a:pPr marL="457200" indent="-457200" algn="just">
              <a:buFont typeface="Arial" pitchFamily="34" charset="0"/>
              <a:buChar char="•"/>
            </a:pPr>
            <a:r>
              <a:rPr lang="en-US" sz="2000" dirty="0" smtClean="0"/>
              <a:t>caused by malabsorption of CSF by the arachnoid </a:t>
            </a:r>
            <a:r>
              <a:rPr lang="en-US" sz="2000" dirty="0" err="1" smtClean="0"/>
              <a:t>villi</a:t>
            </a:r>
            <a:r>
              <a:rPr lang="en-US" sz="2000" dirty="0" smtClean="0"/>
              <a:t>. </a:t>
            </a:r>
          </a:p>
          <a:p>
            <a:pPr marL="457200" indent="-457200" algn="just">
              <a:buFont typeface="Arial" pitchFamily="34" charset="0"/>
              <a:buChar char="•"/>
            </a:pPr>
            <a:r>
              <a:rPr lang="en-US" sz="2000" i="1" dirty="0" smtClean="0"/>
              <a:t>Congenital primary hydrocephalus </a:t>
            </a:r>
            <a:r>
              <a:rPr lang="en-US" sz="2000" dirty="0" smtClean="0"/>
              <a:t>is due to malformation of the ventricles, foramina or ducts, usually at a narrow point. </a:t>
            </a:r>
          </a:p>
          <a:p>
            <a:pPr marL="457200" indent="-457200" algn="just">
              <a:buFont typeface="Arial" pitchFamily="34" charset="0"/>
              <a:buChar char="•"/>
            </a:pPr>
            <a:r>
              <a:rPr lang="en-US" sz="2000" i="1" dirty="0" smtClean="0"/>
              <a:t>Acquired primary </a:t>
            </a:r>
            <a:r>
              <a:rPr lang="en-US" sz="2000" dirty="0" smtClean="0"/>
              <a:t>hydrocephalus is caused by lesions that obstruct the circulation of the CSF, usually expanding lesions, e.g. tumours, haematomas or adhesions between arachnoid and pia maters, following meningitis.</a:t>
            </a:r>
          </a:p>
          <a:p>
            <a:pPr algn="just"/>
            <a:endParaRPr lang="en-US" sz="2000" b="1" dirty="0" smtClean="0"/>
          </a:p>
          <a:p>
            <a:pPr algn="just"/>
            <a:r>
              <a:rPr lang="en-US" sz="2000" b="1" dirty="0" smtClean="0"/>
              <a:t>Secondary hydrocephalus</a:t>
            </a:r>
          </a:p>
          <a:p>
            <a:pPr marL="457200" indent="-457200" algn="just">
              <a:buFont typeface="Arial" pitchFamily="34" charset="0"/>
              <a:buChar char="•"/>
            </a:pPr>
            <a:r>
              <a:rPr lang="en-US" sz="2000" dirty="0" smtClean="0"/>
              <a:t>Compensatory </a:t>
            </a:r>
            <a:r>
              <a:rPr lang="en-US" sz="2000" dirty="0" smtClean="0">
                <a:solidFill>
                  <a:srgbClr val="7030A0"/>
                </a:solidFill>
              </a:rPr>
              <a:t>increases in the amount of CSF </a:t>
            </a:r>
            <a:r>
              <a:rPr lang="en-US" sz="2000" dirty="0" smtClean="0"/>
              <a:t>and ventricle capacity occur when there is atrophy of brain tissue, e.g. in dementia and following cerebral infarcts. There may not be a rise in ICP.</a:t>
            </a:r>
            <a:endParaRPr lang="en-US" sz="2000" b="1" u="sng" dirty="0" smtClean="0"/>
          </a:p>
        </p:txBody>
      </p:sp>
      <p:sp>
        <p:nvSpPr>
          <p:cNvPr id="3" name="TextBox 2"/>
          <p:cNvSpPr txBox="1"/>
          <p:nvPr/>
        </p:nvSpPr>
        <p:spPr>
          <a:xfrm>
            <a:off x="2836417" y="76200"/>
            <a:ext cx="295478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Disorders of the brain</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417" y="76200"/>
            <a:ext cx="295478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Disorders of the brain</a:t>
            </a:r>
            <a:endParaRPr lang="en-US" sz="2400" b="1" dirty="0"/>
          </a:p>
        </p:txBody>
      </p:sp>
      <p:sp>
        <p:nvSpPr>
          <p:cNvPr id="3" name="Rectangle 2"/>
          <p:cNvSpPr/>
          <p:nvPr/>
        </p:nvSpPr>
        <p:spPr>
          <a:xfrm>
            <a:off x="0" y="2677180"/>
            <a:ext cx="9144000"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800" b="1" u="sng" dirty="0" smtClean="0"/>
              <a:t>Cerebrovascular diseases/accidents (stroke)</a:t>
            </a:r>
            <a:endParaRPr lang="en-US" sz="2800" b="1" u="sng" dirty="0"/>
          </a:p>
        </p:txBody>
      </p:sp>
    </p:spTree>
  </p:cSld>
  <p:clrMapOvr>
    <a:masterClrMapping/>
  </p:clrMapOvr>
  <p:transition spd="slow">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417" y="76200"/>
            <a:ext cx="295478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Disorders of the brain</a:t>
            </a:r>
            <a:endParaRPr lang="en-US" sz="2400" b="1" dirty="0"/>
          </a:p>
        </p:txBody>
      </p:sp>
      <p:sp>
        <p:nvSpPr>
          <p:cNvPr id="3" name="Rectangle 2"/>
          <p:cNvSpPr/>
          <p:nvPr/>
        </p:nvSpPr>
        <p:spPr>
          <a:xfrm>
            <a:off x="76200" y="609600"/>
            <a:ext cx="5766130" cy="461665"/>
          </a:xfrm>
          <a:prstGeom prst="rect">
            <a:avLst/>
          </a:prstGeom>
        </p:spPr>
        <p:txBody>
          <a:bodyPr wrap="none">
            <a:spAutoFit/>
          </a:bodyPr>
          <a:lstStyle/>
          <a:p>
            <a:r>
              <a:rPr lang="en-US" sz="2400" b="1" u="sng" dirty="0" smtClean="0"/>
              <a:t>Cerebrovascular diseases/accidents (stroke)</a:t>
            </a:r>
            <a:endParaRPr lang="en-US" sz="2400" b="1" u="sng" dirty="0"/>
          </a:p>
        </p:txBody>
      </p:sp>
      <p:sp>
        <p:nvSpPr>
          <p:cNvPr id="4" name="Rectangle 3"/>
          <p:cNvSpPr/>
          <p:nvPr/>
        </p:nvSpPr>
        <p:spPr>
          <a:xfrm>
            <a:off x="0" y="990600"/>
            <a:ext cx="9144000" cy="5632311"/>
          </a:xfrm>
          <a:prstGeom prst="rect">
            <a:avLst/>
          </a:prstGeom>
        </p:spPr>
        <p:txBody>
          <a:bodyPr wrap="square">
            <a:spAutoFit/>
          </a:bodyPr>
          <a:lstStyle/>
          <a:p>
            <a:pPr algn="just"/>
            <a:r>
              <a:rPr lang="en-US" sz="2000" dirty="0" smtClean="0"/>
              <a:t>Cerebrovascular diseases—the broad category of brain disorders caused by pathologic processes </a:t>
            </a:r>
            <a:r>
              <a:rPr lang="en-US" sz="2000" b="1" dirty="0" smtClean="0"/>
              <a:t>involving blood vessels</a:t>
            </a:r>
            <a:r>
              <a:rPr lang="en-US" sz="2000" dirty="0" smtClean="0"/>
              <a:t>—constitute a major cause of death in the developed world and are the most prevalent cause of neurologic morbidity. </a:t>
            </a:r>
          </a:p>
          <a:p>
            <a:pPr algn="just"/>
            <a:endParaRPr lang="en-US" sz="2000" dirty="0" smtClean="0"/>
          </a:p>
          <a:p>
            <a:pPr algn="just"/>
            <a:r>
              <a:rPr lang="en-US" sz="2000" dirty="0" smtClean="0"/>
              <a:t>The three main pathogenic mechanisms are:</a:t>
            </a:r>
          </a:p>
          <a:p>
            <a:pPr marL="1371600" lvl="2" indent="-457200" algn="just">
              <a:buAutoNum type="arabicParenBoth"/>
            </a:pPr>
            <a:r>
              <a:rPr lang="en-US" sz="2000" b="1" dirty="0" smtClean="0"/>
              <a:t>thrombotic occlusion</a:t>
            </a:r>
          </a:p>
          <a:p>
            <a:pPr marL="1371600" lvl="2" indent="-457200" algn="just">
              <a:buAutoNum type="arabicParenBoth"/>
            </a:pPr>
            <a:r>
              <a:rPr lang="en-US" sz="2000" b="1" dirty="0" smtClean="0"/>
              <a:t>embolic</a:t>
            </a:r>
            <a:r>
              <a:rPr lang="en-US" sz="2000" dirty="0" smtClean="0"/>
              <a:t> </a:t>
            </a:r>
            <a:r>
              <a:rPr lang="en-US" sz="2000" b="1" dirty="0" smtClean="0"/>
              <a:t>occlusion</a:t>
            </a:r>
          </a:p>
          <a:p>
            <a:pPr marL="1371600" lvl="2" indent="-457200" algn="just">
              <a:buAutoNum type="arabicParenBoth"/>
            </a:pPr>
            <a:r>
              <a:rPr lang="en-US" sz="2000" b="1" dirty="0" smtClean="0"/>
              <a:t>vascular</a:t>
            </a:r>
            <a:r>
              <a:rPr lang="en-US" sz="2000" dirty="0" smtClean="0"/>
              <a:t> </a:t>
            </a:r>
            <a:r>
              <a:rPr lang="en-US" sz="2000" b="1" dirty="0" smtClean="0"/>
              <a:t>rupture</a:t>
            </a:r>
            <a:r>
              <a:rPr lang="en-US" sz="2000" dirty="0" smtClean="0"/>
              <a:t>. </a:t>
            </a:r>
          </a:p>
          <a:p>
            <a:pPr algn="just"/>
            <a:endParaRPr lang="en-US" sz="2000" i="1" dirty="0" smtClean="0"/>
          </a:p>
          <a:p>
            <a:pPr algn="just"/>
            <a:r>
              <a:rPr lang="en-US" sz="2000" b="1" i="1" dirty="0" smtClean="0"/>
              <a:t>Stroke</a:t>
            </a:r>
            <a:r>
              <a:rPr lang="en-US" sz="2000" i="1" dirty="0" smtClean="0"/>
              <a:t> </a:t>
            </a:r>
            <a:r>
              <a:rPr lang="en-US" sz="2000" dirty="0" smtClean="0"/>
              <a:t>is the clinical designation applied to all of these conditions when symptoms begin acutely. </a:t>
            </a:r>
          </a:p>
          <a:p>
            <a:endParaRPr lang="en-US" sz="2000" dirty="0" smtClean="0"/>
          </a:p>
          <a:p>
            <a:r>
              <a:rPr lang="en-US" sz="2000" dirty="0" smtClean="0"/>
              <a:t>Predisposing factors include:</a:t>
            </a:r>
          </a:p>
          <a:p>
            <a:pPr lvl="2"/>
            <a:r>
              <a:rPr lang="en-US" sz="2000" dirty="0" smtClean="0"/>
              <a:t>• hypertension</a:t>
            </a:r>
          </a:p>
          <a:p>
            <a:pPr lvl="2"/>
            <a:r>
              <a:rPr lang="en-US" sz="2000" dirty="0" smtClean="0"/>
              <a:t>• atheroma</a:t>
            </a:r>
          </a:p>
          <a:p>
            <a:pPr lvl="2"/>
            <a:r>
              <a:rPr lang="en-US" sz="2000" dirty="0" smtClean="0"/>
              <a:t>• cigarette smoking</a:t>
            </a:r>
          </a:p>
          <a:p>
            <a:pPr lvl="2"/>
            <a:r>
              <a:rPr lang="en-US" sz="2000" dirty="0" smtClean="0"/>
              <a:t>• diabetes mellitus.</a:t>
            </a:r>
          </a:p>
          <a:p>
            <a:pPr algn="just"/>
            <a:endParaRPr lang="en-US" sz="2000" dirty="0"/>
          </a:p>
        </p:txBody>
      </p:sp>
    </p:spTree>
  </p:cSld>
  <p:clrMapOvr>
    <a:masterClrMapping/>
  </p:clrMapOvr>
  <p:transition spd="slow">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43841"/>
            <a:ext cx="9144000" cy="2862322"/>
          </a:xfrm>
          <a:prstGeom prst="rect">
            <a:avLst/>
          </a:prstGeom>
        </p:spPr>
        <p:txBody>
          <a:bodyPr wrap="square">
            <a:spAutoFit/>
          </a:bodyPr>
          <a:lstStyle/>
          <a:p>
            <a:pPr marL="342900" indent="-342900" algn="just">
              <a:buFont typeface="Arial" pitchFamily="34" charset="0"/>
              <a:buChar char="•"/>
            </a:pPr>
            <a:r>
              <a:rPr lang="en-US" sz="2000" dirty="0" smtClean="0"/>
              <a:t>Thrombosis and embolism have similar consequences for the brain: </a:t>
            </a:r>
            <a:r>
              <a:rPr lang="en-US" sz="2000" b="1" dirty="0" smtClean="0"/>
              <a:t>loss of oxygen </a:t>
            </a:r>
            <a:r>
              <a:rPr lang="en-US" sz="2000" dirty="0" smtClean="0"/>
              <a:t>and metabolic substrates, resulting in infarction or ischemic injury of regions supplied by the affected vessel. </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Similar injury occurs when there is complete </a:t>
            </a:r>
            <a:r>
              <a:rPr lang="en-US" sz="2000" b="1" dirty="0" smtClean="0"/>
              <a:t>loss of perfusion</a:t>
            </a:r>
            <a:r>
              <a:rPr lang="en-US" sz="2000" dirty="0" smtClean="0"/>
              <a:t>, severe </a:t>
            </a:r>
            <a:r>
              <a:rPr lang="en-US" sz="2000" b="1" dirty="0" smtClean="0"/>
              <a:t>hypoxemia</a:t>
            </a:r>
            <a:r>
              <a:rPr lang="en-US" sz="2000" dirty="0" smtClean="0"/>
              <a:t> (e.g., hypovolemic shock), or profound </a:t>
            </a:r>
            <a:r>
              <a:rPr lang="en-US" sz="2000" b="1" dirty="0" smtClean="0"/>
              <a:t>hypoglycemia</a:t>
            </a:r>
            <a:r>
              <a:rPr lang="en-US" sz="2000" dirty="0" smtClean="0"/>
              <a:t>. </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b="1" dirty="0" smtClean="0"/>
              <a:t>Hemorrhage</a:t>
            </a:r>
            <a:r>
              <a:rPr lang="en-US" sz="2000" dirty="0" smtClean="0"/>
              <a:t> accompanies rupture of vessels and leads to direct tissue damage as well as secondary ischemic injury.</a:t>
            </a:r>
            <a:endParaRPr lang="en-US" sz="2000" dirty="0"/>
          </a:p>
        </p:txBody>
      </p:sp>
      <p:sp>
        <p:nvSpPr>
          <p:cNvPr id="3" name="TextBox 2"/>
          <p:cNvSpPr txBox="1"/>
          <p:nvPr/>
        </p:nvSpPr>
        <p:spPr>
          <a:xfrm>
            <a:off x="2836417" y="76200"/>
            <a:ext cx="295478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Disorders of the brain</a:t>
            </a:r>
            <a:endParaRPr lang="en-US" sz="2400" b="1" dirty="0"/>
          </a:p>
        </p:txBody>
      </p:sp>
      <p:sp>
        <p:nvSpPr>
          <p:cNvPr id="4" name="Rectangle 3"/>
          <p:cNvSpPr/>
          <p:nvPr/>
        </p:nvSpPr>
        <p:spPr>
          <a:xfrm>
            <a:off x="76200" y="609600"/>
            <a:ext cx="5766130" cy="461665"/>
          </a:xfrm>
          <a:prstGeom prst="rect">
            <a:avLst/>
          </a:prstGeom>
        </p:spPr>
        <p:txBody>
          <a:bodyPr wrap="none">
            <a:spAutoFit/>
          </a:bodyPr>
          <a:lstStyle/>
          <a:p>
            <a:r>
              <a:rPr lang="en-US" sz="2400" b="1" u="sng" dirty="0" smtClean="0"/>
              <a:t>Cerebrovascular diseases/accidents (stroke)</a:t>
            </a:r>
            <a:endParaRPr lang="en-US" sz="2400" b="1" u="sng" dirty="0"/>
          </a:p>
        </p:txBody>
      </p:sp>
    </p:spTree>
  </p:cSld>
  <p:clrMapOvr>
    <a:masterClrMapping/>
  </p:clrMapOvr>
  <p:transition spd="slow">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417" y="76200"/>
            <a:ext cx="295478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Disorders of the brain</a:t>
            </a:r>
            <a:endParaRPr lang="en-US" sz="2400" b="1" dirty="0"/>
          </a:p>
        </p:txBody>
      </p:sp>
      <p:sp>
        <p:nvSpPr>
          <p:cNvPr id="3" name="Rectangle 2"/>
          <p:cNvSpPr/>
          <p:nvPr/>
        </p:nvSpPr>
        <p:spPr>
          <a:xfrm>
            <a:off x="76200" y="609600"/>
            <a:ext cx="5766130" cy="461665"/>
          </a:xfrm>
          <a:prstGeom prst="rect">
            <a:avLst/>
          </a:prstGeom>
        </p:spPr>
        <p:txBody>
          <a:bodyPr wrap="none">
            <a:spAutoFit/>
          </a:bodyPr>
          <a:lstStyle/>
          <a:p>
            <a:r>
              <a:rPr lang="en-US" sz="2400" b="1" u="sng" dirty="0" smtClean="0"/>
              <a:t>Cerebrovascular diseases/accidents (stroke)</a:t>
            </a:r>
            <a:endParaRPr lang="en-US" sz="2400" b="1" u="sng" dirty="0"/>
          </a:p>
        </p:txBody>
      </p:sp>
      <p:sp>
        <p:nvSpPr>
          <p:cNvPr id="4" name="Rectangle 3"/>
          <p:cNvSpPr/>
          <p:nvPr/>
        </p:nvSpPr>
        <p:spPr>
          <a:xfrm>
            <a:off x="76200" y="1066800"/>
            <a:ext cx="3799630" cy="400110"/>
          </a:xfrm>
          <a:prstGeom prst="rect">
            <a:avLst/>
          </a:prstGeom>
        </p:spPr>
        <p:txBody>
          <a:bodyPr wrap="none">
            <a:spAutoFit/>
          </a:bodyPr>
          <a:lstStyle/>
          <a:p>
            <a:r>
              <a:rPr lang="en-US" sz="2000" b="1" u="sng" dirty="0" smtClean="0"/>
              <a:t>Hypoxia, Ischemia, and Infarction</a:t>
            </a:r>
            <a:r>
              <a:rPr lang="en-US" sz="2000" b="1" dirty="0" smtClean="0"/>
              <a:t>:</a:t>
            </a:r>
            <a:endParaRPr lang="en-US" sz="2000" b="1" dirty="0"/>
          </a:p>
        </p:txBody>
      </p:sp>
      <p:sp>
        <p:nvSpPr>
          <p:cNvPr id="5" name="Rectangle 4"/>
          <p:cNvSpPr/>
          <p:nvPr/>
        </p:nvSpPr>
        <p:spPr>
          <a:xfrm>
            <a:off x="0" y="1371600"/>
            <a:ext cx="9144000" cy="5016758"/>
          </a:xfrm>
          <a:prstGeom prst="rect">
            <a:avLst/>
          </a:prstGeom>
        </p:spPr>
        <p:txBody>
          <a:bodyPr wrap="square">
            <a:spAutoFit/>
          </a:bodyPr>
          <a:lstStyle/>
          <a:p>
            <a:pPr marL="457200" indent="-457200" algn="just">
              <a:buFont typeface="Arial" pitchFamily="34" charset="0"/>
              <a:buChar char="•"/>
            </a:pPr>
            <a:r>
              <a:rPr lang="en-US" sz="2000" dirty="0" smtClean="0"/>
              <a:t>The brain is a highly oxygen-dependent tissue that requires a continual supply of glucose and oxygen from the blood.</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Cerebral blood flow normally remains stable over a wide range of blood pressure and intracranial pressure because of autoregulation of vascular resistance.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brain may be deprived of oxygen by two general mechanisms:</a:t>
            </a:r>
          </a:p>
          <a:p>
            <a:pPr marL="1257300" lvl="2" indent="-342900" algn="just">
              <a:buFont typeface="Arial" pitchFamily="34" charset="0"/>
              <a:buChar char="•"/>
            </a:pPr>
            <a:r>
              <a:rPr lang="en-US" sz="2000" i="1" dirty="0" smtClean="0">
                <a:solidFill>
                  <a:srgbClr val="7030A0"/>
                </a:solidFill>
              </a:rPr>
              <a:t>Functional hypoxia</a:t>
            </a:r>
            <a:r>
              <a:rPr lang="en-US" sz="2000" i="1" dirty="0" smtClean="0"/>
              <a:t>, </a:t>
            </a:r>
            <a:r>
              <a:rPr lang="en-US" sz="2000" dirty="0" smtClean="0"/>
              <a:t>caused by a low partial pressure of oxygen (e.g., high altitude), impaired oxygen-carrying capacity (e.g., severe anemia, carbon monoxide poisoning), or inhibition of oxygen use by tissue (e.g., cyanide poisoning)</a:t>
            </a:r>
          </a:p>
          <a:p>
            <a:pPr marL="1257300" lvl="2" indent="-342900" algn="just">
              <a:buFont typeface="Arial" pitchFamily="34" charset="0"/>
              <a:buChar char="•"/>
            </a:pPr>
            <a:endParaRPr lang="en-US" sz="2000" dirty="0" smtClean="0"/>
          </a:p>
          <a:p>
            <a:pPr marL="1257300" lvl="2" indent="-342900" algn="just">
              <a:buFont typeface="Arial" pitchFamily="34" charset="0"/>
              <a:buChar char="•"/>
            </a:pPr>
            <a:r>
              <a:rPr lang="en-US" sz="2000" i="1" dirty="0" smtClean="0">
                <a:solidFill>
                  <a:srgbClr val="7030A0"/>
                </a:solidFill>
              </a:rPr>
              <a:t>Ischemia, </a:t>
            </a:r>
            <a:r>
              <a:rPr lang="en-US" sz="2000" dirty="0" smtClean="0"/>
              <a:t>either transient or permanent, due to tissue hypoperfusion, which can be caused by hypotension, vascular obstruction, or both</a:t>
            </a:r>
          </a:p>
          <a:p>
            <a:pPr marL="800100" lvl="1" indent="-342900" algn="just">
              <a:buFont typeface="Arial" pitchFamily="34" charset="0"/>
              <a:buChar char="•"/>
            </a:pPr>
            <a:endParaRPr lang="en-US" sz="2000" dirty="0" smtClean="0"/>
          </a:p>
          <a:p>
            <a:pPr marL="457200" indent="-457200" algn="just">
              <a:buFont typeface="Arial" pitchFamily="34" charset="0"/>
              <a:buChar char="•"/>
            </a:pPr>
            <a:r>
              <a:rPr lang="en-US" sz="2000" dirty="0" smtClean="0"/>
              <a:t>Finally infarction occurs.</a:t>
            </a:r>
            <a:endParaRPr lang="en-US" sz="2000" dirty="0"/>
          </a:p>
        </p:txBody>
      </p:sp>
    </p:spTree>
  </p:cSld>
  <p:clrMapOvr>
    <a:masterClrMapping/>
  </p:clrMapOvr>
  <p:transition spd="slow">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417" y="76200"/>
            <a:ext cx="295478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Disorders of the brain</a:t>
            </a:r>
            <a:endParaRPr lang="en-US" sz="2400" b="1" dirty="0"/>
          </a:p>
        </p:txBody>
      </p:sp>
      <p:sp>
        <p:nvSpPr>
          <p:cNvPr id="3" name="Rectangle 2"/>
          <p:cNvSpPr/>
          <p:nvPr/>
        </p:nvSpPr>
        <p:spPr>
          <a:xfrm>
            <a:off x="76200" y="609600"/>
            <a:ext cx="5766130" cy="461665"/>
          </a:xfrm>
          <a:prstGeom prst="rect">
            <a:avLst/>
          </a:prstGeom>
        </p:spPr>
        <p:txBody>
          <a:bodyPr wrap="none">
            <a:spAutoFit/>
          </a:bodyPr>
          <a:lstStyle/>
          <a:p>
            <a:r>
              <a:rPr lang="en-US" sz="2400" b="1" u="sng" dirty="0" smtClean="0"/>
              <a:t>Cerebrovascular diseases/accidents (stroke)</a:t>
            </a:r>
            <a:endParaRPr lang="en-US" sz="2400" b="1" u="sng" dirty="0"/>
          </a:p>
        </p:txBody>
      </p:sp>
      <p:sp>
        <p:nvSpPr>
          <p:cNvPr id="4" name="Rectangle 3"/>
          <p:cNvSpPr/>
          <p:nvPr/>
        </p:nvSpPr>
        <p:spPr>
          <a:xfrm>
            <a:off x="0" y="1166843"/>
            <a:ext cx="9144000" cy="2862322"/>
          </a:xfrm>
          <a:prstGeom prst="rect">
            <a:avLst/>
          </a:prstGeom>
        </p:spPr>
        <p:txBody>
          <a:bodyPr wrap="square">
            <a:spAutoFit/>
          </a:bodyPr>
          <a:lstStyle/>
          <a:p>
            <a:pPr algn="just"/>
            <a:r>
              <a:rPr lang="en-US" sz="2000" b="1" u="sng" dirty="0" smtClean="0"/>
              <a:t>Intracranial Hemorrhage</a:t>
            </a:r>
          </a:p>
          <a:p>
            <a:pPr marL="457200" indent="-457200" algn="just">
              <a:buFont typeface="Arial" pitchFamily="34" charset="0"/>
              <a:buChar char="•"/>
            </a:pPr>
            <a:r>
              <a:rPr lang="en-US" sz="2000" dirty="0" smtClean="0"/>
              <a:t>Hemorrhages within the brain are associated with (1) </a:t>
            </a:r>
            <a:r>
              <a:rPr lang="en-US" sz="2000" b="1" dirty="0" smtClean="0"/>
              <a:t>hypertension</a:t>
            </a:r>
            <a:r>
              <a:rPr lang="en-US" sz="2000" dirty="0" smtClean="0"/>
              <a:t> and other diseases leading to vascular wall injury, (2) </a:t>
            </a:r>
            <a:r>
              <a:rPr lang="en-US" sz="2000" b="1" dirty="0" smtClean="0"/>
              <a:t>structural lesions </a:t>
            </a:r>
            <a:r>
              <a:rPr lang="en-US" sz="2000" dirty="0" smtClean="0"/>
              <a:t>such as arteriovenous and cavernous malformations, and (3) </a:t>
            </a:r>
            <a:r>
              <a:rPr lang="en-US" sz="2000" b="1" dirty="0" smtClean="0"/>
              <a:t>tumors</a:t>
            </a:r>
            <a:r>
              <a:rPr lang="en-US" sz="2000" dirty="0" smtClean="0"/>
              <a: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Subarachnoid hemorrhages most commonly are caused by </a:t>
            </a:r>
            <a:r>
              <a:rPr lang="en-US" sz="2000" b="1" dirty="0" smtClean="0"/>
              <a:t>ruptured aneurysms</a:t>
            </a:r>
            <a:r>
              <a:rPr lang="en-US" sz="2000" dirty="0" smtClean="0"/>
              <a:t> but also occur with other vascular malformations.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Subdural or epidural hemorrhages usually are associated with </a:t>
            </a:r>
            <a:r>
              <a:rPr lang="en-US" sz="2000" b="1" dirty="0" smtClean="0"/>
              <a:t>trauma</a:t>
            </a:r>
            <a:r>
              <a:rPr lang="en-US" sz="2000" dirty="0" smtClean="0"/>
              <a:t>.</a:t>
            </a:r>
            <a:endParaRPr lang="en-US" sz="2000" dirty="0"/>
          </a:p>
        </p:txBody>
      </p:sp>
      <p:sp>
        <p:nvSpPr>
          <p:cNvPr id="5" name="Rectangle 4"/>
          <p:cNvSpPr/>
          <p:nvPr/>
        </p:nvSpPr>
        <p:spPr>
          <a:xfrm>
            <a:off x="0" y="4237672"/>
            <a:ext cx="9144000" cy="1938992"/>
          </a:xfrm>
          <a:prstGeom prst="rect">
            <a:avLst/>
          </a:prstGeom>
        </p:spPr>
        <p:txBody>
          <a:bodyPr wrap="square">
            <a:spAutoFit/>
          </a:bodyPr>
          <a:lstStyle/>
          <a:p>
            <a:pPr algn="just"/>
            <a:r>
              <a:rPr lang="en-US" sz="2000" b="1" i="1" dirty="0" smtClean="0"/>
              <a:t>Primary Brain Parenchymal Hemorrhage</a:t>
            </a:r>
          </a:p>
          <a:p>
            <a:pPr marL="342900" indent="-342900" algn="just">
              <a:buFont typeface="Arial" pitchFamily="34" charset="0"/>
              <a:buChar char="•"/>
            </a:pPr>
            <a:r>
              <a:rPr lang="en-US" sz="2000" dirty="0" smtClean="0"/>
              <a:t>Spontaneous intraparenchymal hemorrhages are most common in mid to late adult life, with a peak incidence at about 60 years of age. </a:t>
            </a:r>
          </a:p>
          <a:p>
            <a:pPr marL="342900" indent="-342900" algn="just">
              <a:buFont typeface="Arial" pitchFamily="34" charset="0"/>
              <a:buChar char="•"/>
            </a:pPr>
            <a:r>
              <a:rPr lang="en-US" sz="2000" dirty="0" smtClean="0"/>
              <a:t>Most are due to the </a:t>
            </a:r>
            <a:r>
              <a:rPr lang="en-US" sz="2000" dirty="0" smtClean="0">
                <a:solidFill>
                  <a:srgbClr val="7030A0"/>
                </a:solidFill>
              </a:rPr>
              <a:t>rupture of a small intraparenchymal vessel</a:t>
            </a:r>
            <a:r>
              <a:rPr lang="en-US" sz="2000" dirty="0" smtClean="0"/>
              <a:t>. </a:t>
            </a:r>
          </a:p>
          <a:p>
            <a:pPr marL="342900" indent="-342900" algn="just">
              <a:buFont typeface="Arial" pitchFamily="34" charset="0"/>
              <a:buChar char="•"/>
            </a:pPr>
            <a:r>
              <a:rPr lang="en-US" sz="2000" dirty="0" smtClean="0">
                <a:solidFill>
                  <a:srgbClr val="7030A0"/>
                </a:solidFill>
              </a:rPr>
              <a:t>Hypertension</a:t>
            </a:r>
            <a:r>
              <a:rPr lang="en-US" sz="2000" dirty="0" smtClean="0"/>
              <a:t> is the leading underlying cause, and brain hemorrhage accounts for roughly 15% of deaths among persons with chronic hypertension.</a:t>
            </a:r>
            <a:endParaRPr lang="en-US" sz="2000" dirty="0"/>
          </a:p>
        </p:txBody>
      </p:sp>
    </p:spTree>
  </p:cSld>
  <p:clrMapOvr>
    <a:masterClrMapping/>
  </p:clrMapOvr>
  <p:transition spd="slow">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514600" y="1524000"/>
            <a:ext cx="3810000" cy="4337875"/>
          </a:xfrm>
          <a:prstGeom prst="rect">
            <a:avLst/>
          </a:prstGeom>
          <a:noFill/>
          <a:ln w="9525">
            <a:noFill/>
            <a:miter lim="800000"/>
            <a:headEnd/>
            <a:tailEnd/>
          </a:ln>
          <a:effectLst/>
        </p:spPr>
      </p:pic>
      <p:sp>
        <p:nvSpPr>
          <p:cNvPr id="3" name="Rectangle 2"/>
          <p:cNvSpPr/>
          <p:nvPr/>
        </p:nvSpPr>
        <p:spPr>
          <a:xfrm>
            <a:off x="0" y="6183868"/>
            <a:ext cx="9144000" cy="369332"/>
          </a:xfrm>
          <a:prstGeom prst="rect">
            <a:avLst/>
          </a:prstGeom>
        </p:spPr>
        <p:txBody>
          <a:bodyPr wrap="square">
            <a:spAutoFit/>
          </a:bodyPr>
          <a:lstStyle/>
          <a:p>
            <a:r>
              <a:rPr lang="en-US" b="1" dirty="0" smtClean="0"/>
              <a:t>Fig: Cerebral hemorrhage. </a:t>
            </a:r>
            <a:r>
              <a:rPr lang="en-US" dirty="0" smtClean="0"/>
              <a:t>Massive hypertensive hemorrhage rupturing into a lateral ventricle.</a:t>
            </a:r>
            <a:endParaRPr lang="en-US" dirty="0"/>
          </a:p>
        </p:txBody>
      </p:sp>
      <p:sp>
        <p:nvSpPr>
          <p:cNvPr id="4" name="TextBox 3"/>
          <p:cNvSpPr txBox="1"/>
          <p:nvPr/>
        </p:nvSpPr>
        <p:spPr>
          <a:xfrm>
            <a:off x="2836417" y="76200"/>
            <a:ext cx="295478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Disorders of the brain</a:t>
            </a:r>
            <a:endParaRPr lang="en-US" sz="2400" b="1" dirty="0"/>
          </a:p>
        </p:txBody>
      </p:sp>
      <p:sp>
        <p:nvSpPr>
          <p:cNvPr id="5" name="Rectangle 4"/>
          <p:cNvSpPr/>
          <p:nvPr/>
        </p:nvSpPr>
        <p:spPr>
          <a:xfrm>
            <a:off x="76200" y="609600"/>
            <a:ext cx="5766130" cy="461665"/>
          </a:xfrm>
          <a:prstGeom prst="rect">
            <a:avLst/>
          </a:prstGeom>
        </p:spPr>
        <p:txBody>
          <a:bodyPr wrap="none">
            <a:spAutoFit/>
          </a:bodyPr>
          <a:lstStyle/>
          <a:p>
            <a:r>
              <a:rPr lang="en-US" sz="2400" b="1" u="sng" dirty="0" smtClean="0"/>
              <a:t>Cerebrovascular diseases/accidents (stroke)</a:t>
            </a:r>
            <a:endParaRPr lang="en-US" sz="2400" b="1" u="sng" dirty="0"/>
          </a:p>
        </p:txBody>
      </p:sp>
    </p:spTree>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417" y="76200"/>
            <a:ext cx="295478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Disorders of the brain</a:t>
            </a:r>
            <a:endParaRPr lang="en-US" sz="2400" b="1" dirty="0"/>
          </a:p>
        </p:txBody>
      </p:sp>
      <p:sp>
        <p:nvSpPr>
          <p:cNvPr id="3" name="Rectangle 2"/>
          <p:cNvSpPr/>
          <p:nvPr/>
        </p:nvSpPr>
        <p:spPr>
          <a:xfrm>
            <a:off x="76200" y="609600"/>
            <a:ext cx="5766130" cy="461665"/>
          </a:xfrm>
          <a:prstGeom prst="rect">
            <a:avLst/>
          </a:prstGeom>
        </p:spPr>
        <p:txBody>
          <a:bodyPr wrap="none">
            <a:spAutoFit/>
          </a:bodyPr>
          <a:lstStyle/>
          <a:p>
            <a:r>
              <a:rPr lang="en-US" sz="2400" b="1" u="sng" dirty="0" smtClean="0"/>
              <a:t>Cerebrovascular diseases/accidents (stroke)</a:t>
            </a:r>
            <a:endParaRPr lang="en-US" sz="2400" b="1" u="sng" dirty="0"/>
          </a:p>
        </p:txBody>
      </p:sp>
      <p:sp>
        <p:nvSpPr>
          <p:cNvPr id="4" name="Rectangle 3"/>
          <p:cNvSpPr/>
          <p:nvPr/>
        </p:nvSpPr>
        <p:spPr>
          <a:xfrm>
            <a:off x="0" y="1305342"/>
            <a:ext cx="9144000" cy="4832092"/>
          </a:xfrm>
          <a:prstGeom prst="rect">
            <a:avLst/>
          </a:prstGeom>
        </p:spPr>
        <p:txBody>
          <a:bodyPr wrap="square">
            <a:spAutoFit/>
          </a:bodyPr>
          <a:lstStyle/>
          <a:p>
            <a:pPr algn="just"/>
            <a:r>
              <a:rPr lang="en-US" sz="2200" b="1" u="sng" dirty="0" smtClean="0"/>
              <a:t>Cerebral Amyloid Angiopathy</a:t>
            </a:r>
          </a:p>
          <a:p>
            <a:pPr marL="457200" indent="-457200" algn="just">
              <a:buFont typeface="Arial" pitchFamily="34" charset="0"/>
              <a:buChar char="•"/>
            </a:pPr>
            <a:r>
              <a:rPr lang="en-US" sz="2200" dirty="0" smtClean="0"/>
              <a:t>Cerebral amyloid angiopathy (CAA) is a disease in which </a:t>
            </a:r>
            <a:r>
              <a:rPr lang="en-US" sz="2200" b="1" dirty="0" err="1" smtClean="0"/>
              <a:t>amyloidogenic</a:t>
            </a:r>
            <a:r>
              <a:rPr lang="en-US" sz="2200" b="1" dirty="0" smtClean="0"/>
              <a:t> peptides</a:t>
            </a:r>
            <a:r>
              <a:rPr lang="en-US" sz="2200" dirty="0"/>
              <a:t> </a:t>
            </a:r>
            <a:r>
              <a:rPr lang="en-US" sz="2200" b="1" dirty="0" smtClean="0"/>
              <a:t>deposit</a:t>
            </a:r>
            <a:r>
              <a:rPr lang="en-US" sz="2200" dirty="0" smtClean="0"/>
              <a:t>  </a:t>
            </a:r>
            <a:r>
              <a:rPr lang="en-US" sz="2200" dirty="0"/>
              <a:t>in </a:t>
            </a:r>
            <a:r>
              <a:rPr lang="en-US" sz="2200" dirty="0" smtClean="0"/>
              <a:t>the walls of medium and small caliber meningeal and cortical vessels. </a:t>
            </a:r>
          </a:p>
          <a:p>
            <a:pPr marL="457200" indent="-457200" algn="just">
              <a:buFont typeface="Arial" pitchFamily="34" charset="0"/>
              <a:buChar char="•"/>
            </a:pPr>
            <a:endParaRPr lang="en-US" sz="2200" dirty="0" smtClean="0"/>
          </a:p>
          <a:p>
            <a:pPr marL="457200" indent="-457200" algn="just">
              <a:buFont typeface="Arial" pitchFamily="34" charset="0"/>
              <a:buChar char="•"/>
            </a:pPr>
            <a:r>
              <a:rPr lang="en-US" sz="2200" dirty="0" smtClean="0"/>
              <a:t>The amyloid confers a rigid, pipe-like appearance and stains with Congo red. </a:t>
            </a:r>
          </a:p>
          <a:p>
            <a:pPr marL="457200" indent="-457200" algn="just">
              <a:buFont typeface="Arial" pitchFamily="34" charset="0"/>
              <a:buChar char="•"/>
            </a:pPr>
            <a:endParaRPr lang="en-US" sz="2200" dirty="0" smtClean="0"/>
          </a:p>
          <a:p>
            <a:pPr marL="457200" indent="-457200" algn="just">
              <a:buFont typeface="Arial" pitchFamily="34" charset="0"/>
              <a:buChar char="•"/>
            </a:pPr>
            <a:r>
              <a:rPr lang="en-US" sz="2200" dirty="0" smtClean="0"/>
              <a:t>Amyloid deposition </a:t>
            </a:r>
            <a:r>
              <a:rPr lang="en-US" sz="2200" b="1" dirty="0" smtClean="0"/>
              <a:t>weakens</a:t>
            </a:r>
            <a:r>
              <a:rPr lang="en-US" sz="2200" dirty="0" smtClean="0"/>
              <a:t> vessel walls and increases the risk of </a:t>
            </a:r>
            <a:r>
              <a:rPr lang="en-US" sz="2200" b="1" dirty="0" smtClean="0"/>
              <a:t>hemorrhages</a:t>
            </a:r>
            <a:r>
              <a:rPr lang="en-US" sz="2200" dirty="0" smtClean="0"/>
              <a:t>, which differ in distribution from those associated with hypertension. </a:t>
            </a:r>
          </a:p>
          <a:p>
            <a:pPr marL="457200" indent="-457200" algn="just">
              <a:buFont typeface="Arial" pitchFamily="34" charset="0"/>
              <a:buChar char="•"/>
            </a:pPr>
            <a:endParaRPr lang="en-US" sz="2200" dirty="0" smtClean="0"/>
          </a:p>
          <a:p>
            <a:pPr marL="457200" indent="-457200" algn="just">
              <a:buFont typeface="Arial" pitchFamily="34" charset="0"/>
              <a:buChar char="•"/>
            </a:pPr>
            <a:r>
              <a:rPr lang="en-US" sz="2200" dirty="0" smtClean="0"/>
              <a:t>Specifically, CAA-associated hemorrhages often occur in the lobes of the cerebral cortex (</a:t>
            </a:r>
            <a:r>
              <a:rPr lang="en-US" sz="2200" i="1" dirty="0" smtClean="0"/>
              <a:t>lobar hemorrhages).</a:t>
            </a:r>
            <a:endParaRPr lang="en-US" sz="2200" dirty="0"/>
          </a:p>
        </p:txBody>
      </p:sp>
    </p:spTree>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417" y="76200"/>
            <a:ext cx="295478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Disorders of the brain</a:t>
            </a:r>
            <a:endParaRPr lang="en-US" sz="2400" b="1" dirty="0"/>
          </a:p>
        </p:txBody>
      </p:sp>
      <p:sp>
        <p:nvSpPr>
          <p:cNvPr id="3" name="Rectangle 2"/>
          <p:cNvSpPr/>
          <p:nvPr/>
        </p:nvSpPr>
        <p:spPr>
          <a:xfrm>
            <a:off x="76200" y="609600"/>
            <a:ext cx="5766130" cy="461665"/>
          </a:xfrm>
          <a:prstGeom prst="rect">
            <a:avLst/>
          </a:prstGeom>
        </p:spPr>
        <p:txBody>
          <a:bodyPr wrap="none">
            <a:spAutoFit/>
          </a:bodyPr>
          <a:lstStyle/>
          <a:p>
            <a:r>
              <a:rPr lang="en-US" sz="2400" b="1" u="sng" dirty="0" smtClean="0"/>
              <a:t>Cerebrovascular diseases/accidents (stroke)</a:t>
            </a:r>
            <a:endParaRPr lang="en-US" sz="2400" b="1" u="sng" dirty="0"/>
          </a:p>
        </p:txBody>
      </p:sp>
      <p:sp>
        <p:nvSpPr>
          <p:cNvPr id="4" name="Rectangle 3"/>
          <p:cNvSpPr/>
          <p:nvPr/>
        </p:nvSpPr>
        <p:spPr>
          <a:xfrm>
            <a:off x="0" y="1122164"/>
            <a:ext cx="9144000" cy="2154436"/>
          </a:xfrm>
          <a:prstGeom prst="rect">
            <a:avLst/>
          </a:prstGeom>
        </p:spPr>
        <p:txBody>
          <a:bodyPr wrap="square">
            <a:spAutoFit/>
          </a:bodyPr>
          <a:lstStyle/>
          <a:p>
            <a:pPr algn="just"/>
            <a:r>
              <a:rPr lang="en-US" sz="2000" b="1" u="sng" dirty="0" smtClean="0"/>
              <a:t>Subarachnoid Hemorrhage and Saccular Aneurysms</a:t>
            </a:r>
          </a:p>
          <a:p>
            <a:pPr algn="just"/>
            <a:r>
              <a:rPr lang="en-US" sz="2000" dirty="0" smtClean="0"/>
              <a:t>The most frequent cause of clinically significant </a:t>
            </a:r>
            <a:r>
              <a:rPr lang="en-US" sz="2000" b="1" dirty="0" smtClean="0"/>
              <a:t>nontraumatic subarachnoid hemorrhage</a:t>
            </a:r>
            <a:r>
              <a:rPr lang="en-US" sz="2000" dirty="0" smtClean="0"/>
              <a:t> is </a:t>
            </a:r>
            <a:r>
              <a:rPr lang="en-US" sz="2000" b="1" dirty="0" smtClean="0"/>
              <a:t>rupture</a:t>
            </a:r>
            <a:r>
              <a:rPr lang="en-US" sz="2000" dirty="0" smtClean="0"/>
              <a:t> of a </a:t>
            </a:r>
            <a:r>
              <a:rPr lang="en-US" sz="2000" i="1" dirty="0" smtClean="0"/>
              <a:t>saccular (berry) aneurysm. </a:t>
            </a:r>
          </a:p>
          <a:p>
            <a:pPr algn="just"/>
            <a:endParaRPr lang="en-US" sz="1400" i="1" dirty="0" smtClean="0"/>
          </a:p>
          <a:p>
            <a:pPr algn="just"/>
            <a:r>
              <a:rPr lang="en-US" sz="2000" dirty="0" smtClean="0"/>
              <a:t>Hemorrhage into the subarachnoid space also may result from vascular malformation, trauma, rupture of an intracerebral hemorrhage into the ventricular system, hematologic disturbances, and tumors.</a:t>
            </a:r>
            <a:endParaRPr lang="en-US" sz="2000" dirty="0"/>
          </a:p>
        </p:txBody>
      </p:sp>
      <p:pic>
        <p:nvPicPr>
          <p:cNvPr id="3074" name="Picture 2" descr="C:\Users\krishna bastola\Desktop\jk.jpg"/>
          <p:cNvPicPr>
            <a:picLocks noChangeAspect="1" noChangeArrowheads="1"/>
          </p:cNvPicPr>
          <p:nvPr/>
        </p:nvPicPr>
        <p:blipFill>
          <a:blip r:embed="rId2"/>
          <a:srcRect/>
          <a:stretch>
            <a:fillRect/>
          </a:stretch>
        </p:blipFill>
        <p:spPr bwMode="auto">
          <a:xfrm>
            <a:off x="4343400" y="2947607"/>
            <a:ext cx="4714875" cy="3910394"/>
          </a:xfrm>
          <a:prstGeom prst="rect">
            <a:avLst/>
          </a:prstGeom>
          <a:noFill/>
        </p:spPr>
      </p:pic>
      <p:sp>
        <p:nvSpPr>
          <p:cNvPr id="6" name="Rectangle 5"/>
          <p:cNvSpPr/>
          <p:nvPr/>
        </p:nvSpPr>
        <p:spPr>
          <a:xfrm>
            <a:off x="1828800" y="6260068"/>
            <a:ext cx="4191000" cy="369332"/>
          </a:xfrm>
          <a:prstGeom prst="rect">
            <a:avLst/>
          </a:prstGeom>
        </p:spPr>
        <p:txBody>
          <a:bodyPr wrap="square">
            <a:spAutoFit/>
          </a:bodyPr>
          <a:lstStyle/>
          <a:p>
            <a:r>
              <a:rPr lang="en-US" b="1" dirty="0" smtClean="0"/>
              <a:t>Fig: Common sites of saccular aneurysms.</a:t>
            </a:r>
            <a:endParaRPr lang="en-US" dirty="0"/>
          </a:p>
        </p:txBody>
      </p:sp>
    </p:spTree>
  </p:cSld>
  <p:clrMapOvr>
    <a:masterClrMapping/>
  </p:clrMapOvr>
  <p:transition spd="slow">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981200" y="1277507"/>
            <a:ext cx="4800600" cy="4664550"/>
          </a:xfrm>
          <a:prstGeom prst="rect">
            <a:avLst/>
          </a:prstGeom>
          <a:noFill/>
          <a:ln w="9525">
            <a:noFill/>
            <a:miter lim="800000"/>
            <a:headEnd/>
            <a:tailEnd/>
          </a:ln>
          <a:effectLst/>
        </p:spPr>
      </p:pic>
      <p:sp>
        <p:nvSpPr>
          <p:cNvPr id="3" name="Rectangle 2"/>
          <p:cNvSpPr/>
          <p:nvPr/>
        </p:nvSpPr>
        <p:spPr>
          <a:xfrm>
            <a:off x="609600" y="6336268"/>
            <a:ext cx="8229600" cy="369332"/>
          </a:xfrm>
          <a:prstGeom prst="rect">
            <a:avLst/>
          </a:prstGeom>
        </p:spPr>
        <p:txBody>
          <a:bodyPr wrap="square">
            <a:spAutoFit/>
          </a:bodyPr>
          <a:lstStyle/>
          <a:p>
            <a:r>
              <a:rPr lang="en-US" b="1" dirty="0" smtClean="0"/>
              <a:t>Fig: Types of haemorrhage causing stroke: A. Intracerebral. B. Subarachnoid.</a:t>
            </a:r>
            <a:endParaRPr lang="en-US" b="1" dirty="0"/>
          </a:p>
        </p:txBody>
      </p:sp>
      <p:cxnSp>
        <p:nvCxnSpPr>
          <p:cNvPr id="10" name="Straight Connector 9"/>
          <p:cNvCxnSpPr>
            <a:stCxn id="2050" idx="1"/>
            <a:endCxn id="2050" idx="3"/>
          </p:cNvCxnSpPr>
          <p:nvPr/>
        </p:nvCxnSpPr>
        <p:spPr>
          <a:xfrm rot="10800000" flipH="1">
            <a:off x="1981200" y="3609782"/>
            <a:ext cx="48006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36417" y="76200"/>
            <a:ext cx="295478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Disorders of the brain</a:t>
            </a:r>
            <a:endParaRPr lang="en-US" sz="2400" b="1" dirty="0"/>
          </a:p>
        </p:txBody>
      </p:sp>
      <p:sp>
        <p:nvSpPr>
          <p:cNvPr id="9" name="Rectangle 8"/>
          <p:cNvSpPr/>
          <p:nvPr/>
        </p:nvSpPr>
        <p:spPr>
          <a:xfrm>
            <a:off x="76200" y="609600"/>
            <a:ext cx="5766130" cy="461665"/>
          </a:xfrm>
          <a:prstGeom prst="rect">
            <a:avLst/>
          </a:prstGeom>
        </p:spPr>
        <p:txBody>
          <a:bodyPr wrap="none">
            <a:spAutoFit/>
          </a:bodyPr>
          <a:lstStyle/>
          <a:p>
            <a:r>
              <a:rPr lang="en-US" sz="2400" b="1" u="sng" dirty="0" smtClean="0"/>
              <a:t>Cerebrovascular diseases/accidents (stroke)</a:t>
            </a:r>
            <a:endParaRPr lang="en-US" sz="2400" b="1" u="sng" dirty="0"/>
          </a:p>
        </p:txBody>
      </p:sp>
    </p:spTree>
  </p:cSld>
  <p:clrMapOvr>
    <a:masterClrMapping/>
  </p:clrMapOvr>
  <p:transition spd="slow">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E:\BMLT Class\Histo\UNIT-13\Related meterials\clip_image002.jpg"/>
          <p:cNvPicPr>
            <a:picLocks noChangeAspect="1" noChangeArrowheads="1"/>
          </p:cNvPicPr>
          <p:nvPr/>
        </p:nvPicPr>
        <p:blipFill>
          <a:blip r:embed="rId2" cstate="print"/>
          <a:srcRect/>
          <a:stretch>
            <a:fillRect/>
          </a:stretch>
        </p:blipFill>
        <p:spPr bwMode="auto">
          <a:xfrm>
            <a:off x="0" y="1600200"/>
            <a:ext cx="9150463" cy="4191000"/>
          </a:xfrm>
          <a:prstGeom prst="rect">
            <a:avLst/>
          </a:prstGeom>
          <a:noFill/>
        </p:spPr>
      </p:pic>
      <p:sp>
        <p:nvSpPr>
          <p:cNvPr id="3" name="TextBox 2"/>
          <p:cNvSpPr txBox="1"/>
          <p:nvPr/>
        </p:nvSpPr>
        <p:spPr>
          <a:xfrm>
            <a:off x="2743200" y="0"/>
            <a:ext cx="3536224" cy="646331"/>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sz="3600" b="1" dirty="0" smtClean="0">
                <a:solidFill>
                  <a:srgbClr val="FFFF00"/>
                </a:solidFill>
                <a:effectLst>
                  <a:outerShdw blurRad="38100" dist="38100" dir="2700000" algn="tl">
                    <a:srgbClr val="000000">
                      <a:alpha val="43137"/>
                    </a:srgbClr>
                  </a:outerShdw>
                </a:effectLst>
                <a:latin typeface="+mj-lt"/>
              </a:rPr>
              <a:t>Neuron Structure</a:t>
            </a:r>
            <a:endParaRPr lang="en-US" sz="3600" b="1" dirty="0">
              <a:solidFill>
                <a:srgbClr val="FFFF00"/>
              </a:solidFill>
              <a:effectLst>
                <a:outerShdw blurRad="38100" dist="38100" dir="2700000" algn="tl">
                  <a:srgbClr val="000000">
                    <a:alpha val="43137"/>
                  </a:srgbClr>
                </a:outerShdw>
              </a:effectLst>
              <a:latin typeface="+mj-lt"/>
            </a:endParaRPr>
          </a:p>
        </p:txBody>
      </p:sp>
    </p:spTree>
  </p:cSld>
  <p:clrMapOvr>
    <a:masterClrMapping/>
  </p:clrMapOvr>
  <p:transition spd="slow">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6417" y="76200"/>
            <a:ext cx="295478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Disorders of the brain</a:t>
            </a:r>
            <a:endParaRPr lang="en-US" sz="2400" b="1" dirty="0"/>
          </a:p>
        </p:txBody>
      </p:sp>
      <p:sp>
        <p:nvSpPr>
          <p:cNvPr id="3" name="Rectangle 2"/>
          <p:cNvSpPr/>
          <p:nvPr/>
        </p:nvSpPr>
        <p:spPr>
          <a:xfrm>
            <a:off x="76200" y="609600"/>
            <a:ext cx="5766130" cy="461665"/>
          </a:xfrm>
          <a:prstGeom prst="rect">
            <a:avLst/>
          </a:prstGeom>
        </p:spPr>
        <p:txBody>
          <a:bodyPr wrap="none">
            <a:spAutoFit/>
          </a:bodyPr>
          <a:lstStyle/>
          <a:p>
            <a:r>
              <a:rPr lang="en-US" sz="2400" b="1" u="sng" dirty="0" smtClean="0"/>
              <a:t>Cerebrovascular diseases/accidents (stroke)</a:t>
            </a:r>
            <a:endParaRPr lang="en-US" sz="2400" b="1" u="sng" dirty="0"/>
          </a:p>
        </p:txBody>
      </p:sp>
      <p:sp>
        <p:nvSpPr>
          <p:cNvPr id="4" name="Rectangle 3"/>
          <p:cNvSpPr/>
          <p:nvPr/>
        </p:nvSpPr>
        <p:spPr>
          <a:xfrm>
            <a:off x="0" y="1066800"/>
            <a:ext cx="9144000" cy="5016758"/>
          </a:xfrm>
          <a:prstGeom prst="rect">
            <a:avLst/>
          </a:prstGeom>
        </p:spPr>
        <p:txBody>
          <a:bodyPr wrap="square">
            <a:spAutoFit/>
          </a:bodyPr>
          <a:lstStyle/>
          <a:p>
            <a:pPr algn="just"/>
            <a:r>
              <a:rPr lang="en-US" sz="2000" b="1" u="sng" dirty="0" smtClean="0"/>
              <a:t>Vascular Malformations</a:t>
            </a:r>
          </a:p>
          <a:p>
            <a:pPr marL="457200" indent="-457200" algn="just">
              <a:buFont typeface="Arial" pitchFamily="34" charset="0"/>
              <a:buChar char="•"/>
            </a:pPr>
            <a:r>
              <a:rPr lang="en-US" sz="2000" dirty="0" smtClean="0"/>
              <a:t>Vascular malformations of the brain are classified into four principal types based on the nature of the </a:t>
            </a:r>
            <a:r>
              <a:rPr lang="en-US" sz="2000" b="1" dirty="0" smtClean="0"/>
              <a:t>abnormal vessels</a:t>
            </a:r>
            <a:r>
              <a:rPr lang="en-US" sz="2000" dirty="0" smtClean="0"/>
              <a:t>: </a:t>
            </a:r>
            <a:r>
              <a:rPr lang="fr-FR" sz="2000" i="1" dirty="0" err="1" smtClean="0"/>
              <a:t>arteriovenous</a:t>
            </a:r>
            <a:r>
              <a:rPr lang="fr-FR" sz="2000" i="1" dirty="0" smtClean="0"/>
              <a:t> malformations (</a:t>
            </a:r>
            <a:r>
              <a:rPr lang="fr-FR" sz="2000" i="1" dirty="0" err="1" smtClean="0"/>
              <a:t>AVMs</a:t>
            </a:r>
            <a:r>
              <a:rPr lang="fr-FR" sz="2000" i="1" dirty="0" smtClean="0"/>
              <a:t>), </a:t>
            </a:r>
            <a:r>
              <a:rPr lang="fr-FR" sz="2000" i="1" dirty="0" err="1" smtClean="0"/>
              <a:t>cavernous</a:t>
            </a:r>
            <a:r>
              <a:rPr lang="fr-FR" sz="2000" i="1" dirty="0" smtClean="0"/>
              <a:t> malformations, </a:t>
            </a:r>
            <a:r>
              <a:rPr lang="en-US" sz="2000" i="1" dirty="0" smtClean="0"/>
              <a:t>capillary telangiectasias (abnormal dilation), and venous angiomas. </a:t>
            </a:r>
          </a:p>
          <a:p>
            <a:pPr marL="457200" indent="-457200" algn="just">
              <a:buFont typeface="Arial" pitchFamily="34" charset="0"/>
              <a:buChar char="•"/>
            </a:pPr>
            <a:endParaRPr lang="en-US" sz="2000" i="1" dirty="0" smtClean="0"/>
          </a:p>
          <a:p>
            <a:pPr marL="457200" indent="-457200" algn="just">
              <a:buFont typeface="Arial" pitchFamily="34" charset="0"/>
              <a:buChar char="•"/>
            </a:pPr>
            <a:r>
              <a:rPr lang="en-US" sz="2000" i="1" dirty="0" smtClean="0"/>
              <a:t>AVMs, </a:t>
            </a:r>
            <a:r>
              <a:rPr lang="en-US" sz="2000" dirty="0" smtClean="0"/>
              <a:t>which is a knot of distended blood vessels overlying and compressing the surface of the brain.</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It is the </a:t>
            </a:r>
            <a:r>
              <a:rPr lang="en-US" sz="2000" dirty="0" smtClean="0">
                <a:solidFill>
                  <a:srgbClr val="7030A0"/>
                </a:solidFill>
              </a:rPr>
              <a:t>most common </a:t>
            </a:r>
            <a:r>
              <a:rPr lang="en-US" sz="2000" dirty="0" smtClean="0"/>
              <a:t>of these, with </a:t>
            </a:r>
            <a:r>
              <a:rPr lang="en-US" sz="2000" dirty="0" smtClean="0">
                <a:solidFill>
                  <a:srgbClr val="7030A0"/>
                </a:solidFill>
              </a:rPr>
              <a:t>seizures</a:t>
            </a:r>
            <a:r>
              <a:rPr lang="en-US" sz="2000" dirty="0" smtClean="0"/>
              <a:t>, an </a:t>
            </a:r>
            <a:r>
              <a:rPr lang="en-US" sz="2000" dirty="0" smtClean="0">
                <a:solidFill>
                  <a:srgbClr val="7030A0"/>
                </a:solidFill>
              </a:rPr>
              <a:t>intracerebral hemorrhage</a:t>
            </a:r>
            <a:r>
              <a:rPr lang="en-US" sz="2000" dirty="0" smtClean="0"/>
              <a:t>, or a </a:t>
            </a:r>
            <a:r>
              <a:rPr lang="en-US" sz="2000" dirty="0" smtClean="0">
                <a:solidFill>
                  <a:srgbClr val="7030A0"/>
                </a:solidFill>
              </a:rPr>
              <a:t>subarachnoid hemorrhage</a:t>
            </a:r>
            <a:r>
              <a:rPr lang="en-US" sz="2000" dirty="0" smtClean="0"/>
              <a: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Large AVMs occurring in the newborn period can lead to congestive heart failure.</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risk of bleeding makes AVM the most dangerous type of vascular malformation.</a:t>
            </a:r>
            <a:endParaRPr lang="en-US" sz="2000" dirty="0"/>
          </a:p>
        </p:txBody>
      </p:sp>
    </p:spTree>
  </p:cSld>
  <p:clrMapOvr>
    <a:masterClrMapping/>
  </p:clrMapOvr>
  <p:transition spd="slow">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1200"/>
            <a:ext cx="9144000"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36417" y="76200"/>
            <a:ext cx="295478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Disorders of the brain</a:t>
            </a:r>
            <a:endParaRPr lang="en-US" sz="2400" b="1" dirty="0"/>
          </a:p>
        </p:txBody>
      </p:sp>
      <p:sp>
        <p:nvSpPr>
          <p:cNvPr id="4" name="Rectangle 3"/>
          <p:cNvSpPr/>
          <p:nvPr/>
        </p:nvSpPr>
        <p:spPr>
          <a:xfrm>
            <a:off x="76200" y="609600"/>
            <a:ext cx="5766130" cy="461665"/>
          </a:xfrm>
          <a:prstGeom prst="rect">
            <a:avLst/>
          </a:prstGeom>
        </p:spPr>
        <p:txBody>
          <a:bodyPr wrap="none">
            <a:spAutoFit/>
          </a:bodyPr>
          <a:lstStyle/>
          <a:p>
            <a:r>
              <a:rPr lang="en-US" sz="2400" b="1" u="sng" dirty="0" smtClean="0"/>
              <a:t>Cerebrovascular diseases/accidents (stroke)</a:t>
            </a:r>
            <a:endParaRPr lang="en-US" sz="2400" b="1" u="sng" dirty="0"/>
          </a:p>
        </p:txBody>
      </p:sp>
      <p:sp>
        <p:nvSpPr>
          <p:cNvPr id="2" name="Rectangle 1"/>
          <p:cNvSpPr/>
          <p:nvPr/>
        </p:nvSpPr>
        <p:spPr>
          <a:xfrm>
            <a:off x="114844" y="1219200"/>
            <a:ext cx="4157228" cy="400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a:spAutoFit/>
          </a:bodyPr>
          <a:lstStyle/>
          <a:p>
            <a:r>
              <a:rPr lang="fr-FR" sz="2000" i="1" dirty="0" smtClean="0"/>
              <a:t>Arteriovenous </a:t>
            </a:r>
            <a:r>
              <a:rPr lang="fr-FR" sz="2000" i="1" dirty="0"/>
              <a:t>malformations (</a:t>
            </a:r>
            <a:r>
              <a:rPr lang="fr-FR" sz="2000" i="1" dirty="0" err="1"/>
              <a:t>AVMs</a:t>
            </a:r>
            <a:r>
              <a:rPr lang="fr-FR" sz="2000" i="1" dirty="0"/>
              <a:t>), </a:t>
            </a:r>
            <a:endParaRPr lang="en-US" sz="2000" dirty="0"/>
          </a:p>
        </p:txBody>
      </p:sp>
    </p:spTree>
    <p:extLst>
      <p:ext uri="{BB962C8B-B14F-4D97-AF65-F5344CB8AC3E}">
        <p14:creationId xmlns:p14="http://schemas.microsoft.com/office/powerpoint/2010/main" val="3409364256"/>
      </p:ext>
    </p:extLst>
  </p:cSld>
  <p:clrMapOvr>
    <a:masterClrMapping/>
  </p:clrMapOvr>
  <p:transition spd="slow">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Image result for cavernous malformati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2743200"/>
            <a:ext cx="3810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5735" y="2895600"/>
            <a:ext cx="4691575" cy="3505200"/>
          </a:xfrm>
          <a:prstGeom prst="rect">
            <a:avLst/>
          </a:prstGeom>
          <a:ln/>
        </p:spPr>
        <p:style>
          <a:lnRef idx="2">
            <a:schemeClr val="accent1"/>
          </a:lnRef>
          <a:fillRef idx="1">
            <a:schemeClr val="lt1"/>
          </a:fillRef>
          <a:effectRef idx="0">
            <a:schemeClr val="accent1"/>
          </a:effectRef>
          <a:fontRef idx="minor">
            <a:schemeClr val="dk1"/>
          </a:fontRef>
        </p:style>
      </p:pic>
      <p:sp>
        <p:nvSpPr>
          <p:cNvPr id="6" name="TextBox 5"/>
          <p:cNvSpPr txBox="1"/>
          <p:nvPr/>
        </p:nvSpPr>
        <p:spPr>
          <a:xfrm>
            <a:off x="2836417" y="76200"/>
            <a:ext cx="295478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smtClean="0"/>
              <a:t>Disorders of the brain</a:t>
            </a:r>
            <a:endParaRPr lang="en-US" sz="2400" b="1" dirty="0"/>
          </a:p>
        </p:txBody>
      </p:sp>
      <p:sp>
        <p:nvSpPr>
          <p:cNvPr id="7" name="Rectangle 6"/>
          <p:cNvSpPr/>
          <p:nvPr/>
        </p:nvSpPr>
        <p:spPr>
          <a:xfrm>
            <a:off x="76200" y="609600"/>
            <a:ext cx="5766130" cy="461665"/>
          </a:xfrm>
          <a:prstGeom prst="rect">
            <a:avLst/>
          </a:prstGeom>
        </p:spPr>
        <p:txBody>
          <a:bodyPr wrap="none">
            <a:spAutoFit/>
          </a:bodyPr>
          <a:lstStyle/>
          <a:p>
            <a:r>
              <a:rPr lang="en-US" sz="2400" b="1" u="sng" dirty="0" smtClean="0"/>
              <a:t>Cerebrovascular diseases/accidents (stroke)</a:t>
            </a:r>
            <a:endParaRPr lang="en-US" sz="2400" b="1" u="sng" dirty="0"/>
          </a:p>
        </p:txBody>
      </p:sp>
      <p:sp>
        <p:nvSpPr>
          <p:cNvPr id="8" name="Rectangle 7"/>
          <p:cNvSpPr/>
          <p:nvPr/>
        </p:nvSpPr>
        <p:spPr>
          <a:xfrm>
            <a:off x="114844" y="1219200"/>
            <a:ext cx="2916248" cy="400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a:spAutoFit/>
          </a:bodyPr>
          <a:lstStyle/>
          <a:p>
            <a:r>
              <a:rPr lang="fr-FR" sz="2000" i="1" dirty="0" smtClean="0"/>
              <a:t>Cavernous malformations</a:t>
            </a:r>
            <a:endParaRPr lang="en-US" sz="2000" dirty="0"/>
          </a:p>
        </p:txBody>
      </p:sp>
      <p:sp>
        <p:nvSpPr>
          <p:cNvPr id="3" name="TextBox 2"/>
          <p:cNvSpPr txBox="1"/>
          <p:nvPr/>
        </p:nvSpPr>
        <p:spPr>
          <a:xfrm>
            <a:off x="76200" y="1715869"/>
            <a:ext cx="8801735" cy="646331"/>
          </a:xfrm>
          <a:prstGeom prst="rect">
            <a:avLst/>
          </a:prstGeom>
          <a:noFill/>
        </p:spPr>
        <p:txBody>
          <a:bodyPr wrap="square" rtlCol="0">
            <a:spAutoFit/>
          </a:bodyPr>
          <a:lstStyle/>
          <a:p>
            <a:pPr algn="just"/>
            <a:r>
              <a:rPr lang="en-US" dirty="0" smtClean="0"/>
              <a:t>Thinned walled, single layer of endothelium, cluster of bubble-like structures filled with stagnant blood.</a:t>
            </a:r>
          </a:p>
        </p:txBody>
      </p:sp>
    </p:spTree>
    <p:extLst>
      <p:ext uri="{BB962C8B-B14F-4D97-AF65-F5344CB8AC3E}">
        <p14:creationId xmlns:p14="http://schemas.microsoft.com/office/powerpoint/2010/main" val="4160949331"/>
      </p:ext>
    </p:extLst>
  </p:cSld>
  <p:clrMapOvr>
    <a:masterClrMapping/>
  </p:clrMapOvr>
  <p:transition spd="slow">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510135"/>
            <a:ext cx="9144000" cy="70788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4000" b="1" dirty="0" smtClean="0"/>
              <a:t>Meningitis</a:t>
            </a:r>
            <a:endParaRPr lang="en-US" sz="4000" b="1" dirty="0"/>
          </a:p>
        </p:txBody>
      </p:sp>
    </p:spTree>
  </p:cSld>
  <p:clrMapOvr>
    <a:masterClrMapping/>
  </p:clrMapOvr>
  <p:transition spd="slow">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1400" y="76200"/>
            <a:ext cx="1542410"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b="1" dirty="0" smtClean="0"/>
              <a:t>Meningitis</a:t>
            </a:r>
            <a:endParaRPr lang="en-US" sz="2400" b="1" dirty="0"/>
          </a:p>
        </p:txBody>
      </p:sp>
      <p:sp>
        <p:nvSpPr>
          <p:cNvPr id="4" name="TextBox 3"/>
          <p:cNvSpPr txBox="1"/>
          <p:nvPr/>
        </p:nvSpPr>
        <p:spPr>
          <a:xfrm>
            <a:off x="0" y="838200"/>
            <a:ext cx="9144001" cy="5262979"/>
          </a:xfrm>
          <a:prstGeom prst="rect">
            <a:avLst/>
          </a:prstGeom>
          <a:noFill/>
        </p:spPr>
        <p:txBody>
          <a:bodyPr wrap="square" rtlCol="0">
            <a:spAutoFit/>
          </a:bodyPr>
          <a:lstStyle/>
          <a:p>
            <a:pPr marL="457200" indent="-457200" algn="just">
              <a:buFont typeface="Wingdings" pitchFamily="2" charset="2"/>
              <a:buChar char="Ø"/>
            </a:pPr>
            <a:r>
              <a:rPr lang="en-US" sz="2400" dirty="0" smtClean="0"/>
              <a:t>It is an </a:t>
            </a:r>
            <a:r>
              <a:rPr lang="en-US" sz="2400" b="1" dirty="0" smtClean="0"/>
              <a:t>inflammation of the meninges</a:t>
            </a:r>
            <a:r>
              <a:rPr lang="en-US" sz="2400" dirty="0" smtClean="0"/>
              <a:t>, the protective membrane that surrounds brain and spinal cord.</a:t>
            </a:r>
          </a:p>
          <a:p>
            <a:pPr marL="457200" indent="-457200" algn="just">
              <a:buFont typeface="Wingdings" pitchFamily="2" charset="2"/>
              <a:buChar char="Ø"/>
            </a:pPr>
            <a:endParaRPr lang="en-US" sz="2400" dirty="0" smtClean="0"/>
          </a:p>
          <a:p>
            <a:pPr marL="457200" indent="-457200" algn="just">
              <a:buFont typeface="Wingdings" pitchFamily="2" charset="2"/>
              <a:buChar char="Ø"/>
            </a:pPr>
            <a:r>
              <a:rPr lang="en-US" sz="2400" dirty="0" smtClean="0"/>
              <a:t>Inflammation spreads rapidly throughout CNS because of the circulation of CSF around the brain and spinal cord.</a:t>
            </a:r>
          </a:p>
          <a:p>
            <a:pPr marL="457200" indent="-457200" algn="just">
              <a:buFont typeface="Wingdings" pitchFamily="2" charset="2"/>
              <a:buChar char="Ø"/>
            </a:pPr>
            <a:endParaRPr lang="en-US" sz="2400" dirty="0" smtClean="0"/>
          </a:p>
          <a:p>
            <a:pPr marL="457200" indent="-457200" algn="just">
              <a:buFont typeface="Wingdings" pitchFamily="2" charset="2"/>
              <a:buChar char="Ø"/>
            </a:pPr>
            <a:r>
              <a:rPr lang="en-US" sz="2400" dirty="0" smtClean="0"/>
              <a:t>Infectious meningitis can be broadly divided into:</a:t>
            </a:r>
          </a:p>
          <a:p>
            <a:pPr marL="1371600" lvl="2" indent="-457200" algn="just">
              <a:buFont typeface="Wingdings" pitchFamily="2" charset="2"/>
              <a:buChar char="§"/>
            </a:pPr>
            <a:r>
              <a:rPr lang="en-US" sz="2400" b="1" i="1" dirty="0" smtClean="0"/>
              <a:t>acute pyogenic </a:t>
            </a:r>
            <a:r>
              <a:rPr lang="en-US" sz="2400" dirty="0" smtClean="0"/>
              <a:t>(usually bacterial), </a:t>
            </a:r>
          </a:p>
          <a:p>
            <a:pPr marL="1371600" lvl="2" indent="-457200" algn="just">
              <a:buFont typeface="Wingdings" pitchFamily="2" charset="2"/>
              <a:buChar char="§"/>
            </a:pPr>
            <a:r>
              <a:rPr lang="en-US" sz="2400" b="1" i="1" dirty="0" smtClean="0"/>
              <a:t>aseptic</a:t>
            </a:r>
            <a:r>
              <a:rPr lang="en-US" sz="2400" i="1" dirty="0" smtClean="0"/>
              <a:t> </a:t>
            </a:r>
            <a:r>
              <a:rPr lang="en-US" sz="2400" dirty="0" smtClean="0"/>
              <a:t>(usually viral), and </a:t>
            </a:r>
          </a:p>
          <a:p>
            <a:pPr marL="1371600" lvl="2" indent="-457200" algn="just">
              <a:buFont typeface="Wingdings" pitchFamily="2" charset="2"/>
              <a:buChar char="§"/>
            </a:pPr>
            <a:r>
              <a:rPr lang="en-US" sz="2400" b="1" i="1" dirty="0" smtClean="0"/>
              <a:t>chronic</a:t>
            </a:r>
            <a:r>
              <a:rPr lang="en-US" sz="2400" i="1" dirty="0" smtClean="0"/>
              <a:t> </a:t>
            </a:r>
            <a:r>
              <a:rPr lang="en-US" sz="2400" dirty="0" smtClean="0"/>
              <a:t>(usually tuberculous, spirochetal, or cryptococcal) subtypes.</a:t>
            </a:r>
          </a:p>
          <a:p>
            <a:pPr marL="457200" indent="-457200" algn="just">
              <a:buFont typeface="Wingdings" pitchFamily="2" charset="2"/>
              <a:buChar char="Ø"/>
            </a:pPr>
            <a:endParaRPr lang="en-US" sz="2400" dirty="0" smtClean="0"/>
          </a:p>
          <a:p>
            <a:pPr marL="457200" indent="-457200" algn="just">
              <a:buFont typeface="Wingdings" pitchFamily="2" charset="2"/>
              <a:buChar char="Ø"/>
            </a:pPr>
            <a:r>
              <a:rPr lang="en-US" sz="2400" dirty="0" smtClean="0"/>
              <a:t>Examination of the CSF is often useful in distinguishing between various causes of meningitis.</a:t>
            </a:r>
            <a:endParaRPr lang="en-US" sz="2400" dirty="0"/>
          </a:p>
        </p:txBody>
      </p:sp>
    </p:spTree>
  </p:cSld>
  <p:clrMapOvr>
    <a:masterClrMapping/>
  </p:clrMapOvr>
  <p:transition spd="slow">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1400" y="76200"/>
            <a:ext cx="1542410"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b="1" dirty="0" smtClean="0"/>
              <a:t>Meningitis</a:t>
            </a:r>
            <a:endParaRPr lang="en-US" sz="2400" b="1" dirty="0"/>
          </a:p>
        </p:txBody>
      </p:sp>
      <p:sp>
        <p:nvSpPr>
          <p:cNvPr id="5" name="TextBox 4"/>
          <p:cNvSpPr txBox="1"/>
          <p:nvPr/>
        </p:nvSpPr>
        <p:spPr>
          <a:xfrm>
            <a:off x="0" y="600670"/>
            <a:ext cx="9144000" cy="5016758"/>
          </a:xfrm>
          <a:prstGeom prst="rect">
            <a:avLst/>
          </a:prstGeom>
          <a:noFill/>
        </p:spPr>
        <p:txBody>
          <a:bodyPr wrap="square" rtlCol="0">
            <a:spAutoFit/>
          </a:bodyPr>
          <a:lstStyle/>
          <a:p>
            <a:pPr algn="just"/>
            <a:r>
              <a:rPr lang="en-US" sz="2400" b="1" u="sng" dirty="0" smtClean="0"/>
              <a:t>Pathogenesis</a:t>
            </a:r>
            <a:r>
              <a:rPr lang="en-US" sz="2400" b="1" dirty="0" smtClean="0"/>
              <a:t>:</a:t>
            </a:r>
          </a:p>
          <a:p>
            <a:pPr algn="just"/>
            <a:endParaRPr lang="en-US" sz="800" b="1" dirty="0" smtClean="0"/>
          </a:p>
          <a:p>
            <a:pPr marL="400050" indent="-400050" algn="just">
              <a:buAutoNum type="romanLcPeriod"/>
            </a:pPr>
            <a:r>
              <a:rPr lang="en-US" sz="2400" dirty="0" smtClean="0"/>
              <a:t>Once the </a:t>
            </a:r>
            <a:r>
              <a:rPr lang="en-US" sz="2400" b="1" dirty="0" smtClean="0"/>
              <a:t>pathogen</a:t>
            </a:r>
            <a:r>
              <a:rPr lang="en-US" sz="2400" dirty="0" smtClean="0"/>
              <a:t> enters the blood stream, it crosses </a:t>
            </a:r>
            <a:r>
              <a:rPr lang="en-US" sz="2400" b="1" dirty="0" smtClean="0"/>
              <a:t>the blood-brain barrier </a:t>
            </a:r>
            <a:r>
              <a:rPr lang="en-US" sz="2400" dirty="0" smtClean="0"/>
              <a:t>and initiate an </a:t>
            </a:r>
            <a:r>
              <a:rPr lang="en-US" sz="2400" b="1" dirty="0" smtClean="0"/>
              <a:t>inflammatory response </a:t>
            </a:r>
            <a:r>
              <a:rPr lang="en-US" sz="2400" dirty="0" smtClean="0"/>
              <a:t>in the meninges.</a:t>
            </a:r>
          </a:p>
          <a:p>
            <a:pPr marL="400050" indent="-400050" algn="just">
              <a:buAutoNum type="romanLcPeriod"/>
            </a:pPr>
            <a:endParaRPr lang="en-US" sz="2400" dirty="0" smtClean="0"/>
          </a:p>
          <a:p>
            <a:pPr marL="400050" indent="-400050" algn="just">
              <a:buAutoNum type="romanLcPeriod"/>
            </a:pPr>
            <a:r>
              <a:rPr lang="en-US" sz="2400" b="1" dirty="0" smtClean="0"/>
              <a:t>Inflammation</a:t>
            </a:r>
            <a:r>
              <a:rPr lang="en-US" sz="2400" dirty="0" smtClean="0"/>
              <a:t> of the subarachnoid space and pia mater occurs.</a:t>
            </a:r>
          </a:p>
          <a:p>
            <a:pPr marL="400050" indent="-400050" algn="just">
              <a:buAutoNum type="romanLcPeriod"/>
            </a:pPr>
            <a:endParaRPr lang="en-US" sz="2400" dirty="0" smtClean="0"/>
          </a:p>
          <a:p>
            <a:pPr marL="400050" indent="-400050" algn="just">
              <a:buAutoNum type="romanLcPeriod"/>
            </a:pPr>
            <a:r>
              <a:rPr lang="en-US" sz="2400" dirty="0" smtClean="0"/>
              <a:t>Since there is little room for expansion within the cranial vault, the inflammation may cause </a:t>
            </a:r>
            <a:r>
              <a:rPr lang="en-US" sz="2400" b="1" dirty="0" smtClean="0"/>
              <a:t>increased ICP</a:t>
            </a:r>
            <a:r>
              <a:rPr lang="en-US" sz="2400" dirty="0" smtClean="0"/>
              <a:t>.</a:t>
            </a:r>
          </a:p>
          <a:p>
            <a:pPr marL="400050" indent="-400050" algn="just">
              <a:buAutoNum type="romanLcPeriod"/>
            </a:pPr>
            <a:endParaRPr lang="en-US" sz="2400" dirty="0" smtClean="0"/>
          </a:p>
          <a:p>
            <a:pPr marL="400050" indent="-400050" algn="just">
              <a:buAutoNum type="romanLcPeriod"/>
            </a:pPr>
            <a:r>
              <a:rPr lang="en-US" sz="2400" dirty="0" smtClean="0"/>
              <a:t>CSF flows in the subarachnoid space, where inflammatory cellular material from the affected meningeal tissue enters and accumulates, thereby </a:t>
            </a:r>
            <a:r>
              <a:rPr lang="en-US" sz="2400" b="1" dirty="0" smtClean="0"/>
              <a:t>increasing the CSF cell count</a:t>
            </a:r>
            <a:r>
              <a:rPr lang="en-US" sz="2400" dirty="0" smtClean="0"/>
              <a:t>.</a:t>
            </a:r>
          </a:p>
        </p:txBody>
      </p:sp>
    </p:spTree>
  </p:cSld>
  <p:clrMapOvr>
    <a:masterClrMapping/>
  </p:clrMapOvr>
  <p:transition spd="slow">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1400" y="76200"/>
            <a:ext cx="1542410"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b="1" dirty="0" smtClean="0"/>
              <a:t>Meningitis</a:t>
            </a:r>
            <a:endParaRPr lang="en-US" sz="2400" b="1" dirty="0"/>
          </a:p>
        </p:txBody>
      </p:sp>
      <p:sp>
        <p:nvSpPr>
          <p:cNvPr id="5" name="TextBox 4"/>
          <p:cNvSpPr txBox="1"/>
          <p:nvPr/>
        </p:nvSpPr>
        <p:spPr>
          <a:xfrm>
            <a:off x="0" y="600670"/>
            <a:ext cx="9144000" cy="6124754"/>
          </a:xfrm>
          <a:prstGeom prst="rect">
            <a:avLst/>
          </a:prstGeom>
          <a:noFill/>
        </p:spPr>
        <p:txBody>
          <a:bodyPr wrap="square" rtlCol="0">
            <a:spAutoFit/>
          </a:bodyPr>
          <a:lstStyle/>
          <a:p>
            <a:pPr algn="just"/>
            <a:r>
              <a:rPr lang="en-US" sz="2400" b="1" u="sng" dirty="0" smtClean="0"/>
              <a:t>Pathogenesis</a:t>
            </a:r>
            <a:r>
              <a:rPr lang="en-US" sz="2400" b="1" dirty="0" smtClean="0"/>
              <a:t>:</a:t>
            </a:r>
          </a:p>
          <a:p>
            <a:pPr algn="just"/>
            <a:endParaRPr lang="en-US" sz="800" b="1" dirty="0" smtClean="0"/>
          </a:p>
          <a:p>
            <a:pPr marL="514350" indent="-514350" algn="just">
              <a:buFont typeface="+mj-lt"/>
              <a:buAutoNum type="romanLcPeriod" startAt="5"/>
            </a:pPr>
            <a:r>
              <a:rPr lang="en-US" sz="2400" b="1" dirty="0" smtClean="0"/>
              <a:t>Bacterial invasion </a:t>
            </a:r>
            <a:r>
              <a:rPr lang="en-US" sz="2400" dirty="0" smtClean="0"/>
              <a:t>leads to rapidly increased blood supply to the meninges with massive </a:t>
            </a:r>
            <a:r>
              <a:rPr lang="en-US" sz="2400" b="1" dirty="0" smtClean="0"/>
              <a:t>neutrophil migration</a:t>
            </a:r>
            <a:r>
              <a:rPr lang="en-US" sz="2400" dirty="0" smtClean="0"/>
              <a:t>.</a:t>
            </a:r>
          </a:p>
          <a:p>
            <a:pPr marL="514350" indent="-514350" algn="just">
              <a:buFont typeface="+mj-lt"/>
              <a:buAutoNum type="romanLcPeriod" startAt="5"/>
            </a:pPr>
            <a:endParaRPr lang="en-US" sz="2400" dirty="0" smtClean="0"/>
          </a:p>
          <a:p>
            <a:pPr marL="514350" indent="-514350" algn="just">
              <a:buFont typeface="+mj-lt"/>
              <a:buAutoNum type="romanLcPeriod" startAt="5"/>
            </a:pPr>
            <a:r>
              <a:rPr lang="en-US" sz="2400" dirty="0" smtClean="0"/>
              <a:t>Meningeal vessels engorged and their </a:t>
            </a:r>
            <a:r>
              <a:rPr lang="en-US" sz="2400" b="1" dirty="0" smtClean="0"/>
              <a:t>permeability increases</a:t>
            </a:r>
            <a:r>
              <a:rPr lang="en-US" sz="2400" dirty="0" smtClean="0"/>
              <a:t>.</a:t>
            </a:r>
          </a:p>
          <a:p>
            <a:pPr marL="514350" indent="-514350" algn="just">
              <a:buFont typeface="+mj-lt"/>
              <a:buAutoNum type="romanLcPeriod" startAt="5"/>
            </a:pPr>
            <a:endParaRPr lang="en-US" sz="2400" dirty="0" smtClean="0"/>
          </a:p>
          <a:p>
            <a:pPr marL="514350" indent="-514350" algn="just">
              <a:buFont typeface="+mj-lt"/>
              <a:buAutoNum type="romanLcPeriod" startAt="5"/>
            </a:pPr>
            <a:r>
              <a:rPr lang="en-US" sz="2400" dirty="0" smtClean="0"/>
              <a:t>Phagocytic </a:t>
            </a:r>
            <a:r>
              <a:rPr lang="en-US" sz="2400" b="1" dirty="0" smtClean="0"/>
              <a:t>WBCs migrate </a:t>
            </a:r>
            <a:r>
              <a:rPr lang="en-US" sz="2400" dirty="0" smtClean="0"/>
              <a:t>into the subarachnoid space, forming a </a:t>
            </a:r>
            <a:r>
              <a:rPr lang="en-US" sz="2400" b="1" dirty="0" smtClean="0"/>
              <a:t>purulent exudates </a:t>
            </a:r>
            <a:r>
              <a:rPr lang="en-US" sz="2400" dirty="0" smtClean="0"/>
              <a:t>that thickens and </a:t>
            </a:r>
            <a:r>
              <a:rPr lang="en-US" sz="2400" b="1" dirty="0" smtClean="0"/>
              <a:t>clouds the CSF </a:t>
            </a:r>
            <a:r>
              <a:rPr lang="en-US" sz="2400" dirty="0" smtClean="0"/>
              <a:t>and interferes with its flow.</a:t>
            </a:r>
          </a:p>
          <a:p>
            <a:pPr marL="514350" indent="-514350" algn="just">
              <a:buFont typeface="+mj-lt"/>
              <a:buAutoNum type="romanLcPeriod" startAt="5"/>
            </a:pPr>
            <a:endParaRPr lang="en-US" sz="2400" dirty="0" smtClean="0"/>
          </a:p>
          <a:p>
            <a:pPr marL="514350" indent="-514350" algn="just">
              <a:buFont typeface="+mj-lt"/>
              <a:buAutoNum type="romanLcPeriod" startAt="5"/>
            </a:pPr>
            <a:r>
              <a:rPr lang="en-US" sz="2400" dirty="0" smtClean="0"/>
              <a:t>Rapid exudates formation causes further </a:t>
            </a:r>
            <a:r>
              <a:rPr lang="en-US" sz="2400" b="1" dirty="0" smtClean="0"/>
              <a:t>inflammation</a:t>
            </a:r>
            <a:r>
              <a:rPr lang="en-US" sz="2400" dirty="0" smtClean="0"/>
              <a:t>, impaired </a:t>
            </a:r>
            <a:r>
              <a:rPr lang="en-US" sz="2400" b="1" dirty="0" smtClean="0"/>
              <a:t>CSF flow</a:t>
            </a:r>
            <a:r>
              <a:rPr lang="en-US" sz="2400" dirty="0" smtClean="0"/>
              <a:t>, and </a:t>
            </a:r>
            <a:r>
              <a:rPr lang="en-US" sz="2400" b="1" dirty="0" smtClean="0"/>
              <a:t>cellular edema </a:t>
            </a:r>
            <a:r>
              <a:rPr lang="en-US" sz="2400" dirty="0" smtClean="0"/>
              <a:t>cause the </a:t>
            </a:r>
            <a:r>
              <a:rPr lang="en-US" sz="2400" b="1" dirty="0" smtClean="0"/>
              <a:t>intracranial pressure </a:t>
            </a:r>
            <a:r>
              <a:rPr lang="en-US" sz="2400" dirty="0" smtClean="0"/>
              <a:t>to increase.</a:t>
            </a:r>
          </a:p>
          <a:p>
            <a:pPr marL="514350" indent="-514350" algn="just">
              <a:buFont typeface="+mj-lt"/>
              <a:buAutoNum type="romanLcPeriod" startAt="5"/>
            </a:pPr>
            <a:endParaRPr lang="en-US" sz="2400" dirty="0" smtClean="0"/>
          </a:p>
          <a:p>
            <a:pPr marL="514350" indent="-514350" algn="just">
              <a:buFont typeface="+mj-lt"/>
              <a:buAutoNum type="romanLcPeriod" startAt="5"/>
            </a:pPr>
            <a:r>
              <a:rPr lang="en-US" sz="2400" dirty="0" smtClean="0"/>
              <a:t>Both the pathogenic damage and the ICP may result in </a:t>
            </a:r>
            <a:r>
              <a:rPr lang="en-US" sz="2400" b="1" dirty="0" smtClean="0"/>
              <a:t>brain</a:t>
            </a:r>
            <a:r>
              <a:rPr lang="en-US" sz="2400" dirty="0" smtClean="0"/>
              <a:t> </a:t>
            </a:r>
            <a:r>
              <a:rPr lang="en-US" sz="2400" b="1" dirty="0" smtClean="0"/>
              <a:t>damage</a:t>
            </a:r>
            <a:r>
              <a:rPr lang="en-US" sz="2400" dirty="0" smtClean="0"/>
              <a:t> and the</a:t>
            </a:r>
            <a:r>
              <a:rPr lang="en-US" sz="2400" b="1" dirty="0" smtClean="0"/>
              <a:t> life- threatening complications</a:t>
            </a:r>
            <a:r>
              <a:rPr lang="en-US" sz="2400" dirty="0" smtClean="0"/>
              <a:t>.</a:t>
            </a:r>
            <a:endParaRPr lang="en-US" sz="2400" dirty="0"/>
          </a:p>
        </p:txBody>
      </p:sp>
    </p:spTree>
  </p:cSld>
  <p:clrMapOvr>
    <a:masterClrMapping/>
  </p:clrMapOvr>
  <p:transition spd="slow">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1400" y="76200"/>
            <a:ext cx="1542410"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b="1" dirty="0" smtClean="0"/>
              <a:t>Meningitis</a:t>
            </a:r>
            <a:endParaRPr lang="en-US" sz="2400" b="1" dirty="0"/>
          </a:p>
        </p:txBody>
      </p:sp>
      <p:sp>
        <p:nvSpPr>
          <p:cNvPr id="5" name="Rectangle 4"/>
          <p:cNvSpPr/>
          <p:nvPr/>
        </p:nvSpPr>
        <p:spPr>
          <a:xfrm>
            <a:off x="0" y="712887"/>
            <a:ext cx="9144000" cy="5816977"/>
          </a:xfrm>
          <a:prstGeom prst="rect">
            <a:avLst/>
          </a:prstGeom>
        </p:spPr>
        <p:txBody>
          <a:bodyPr wrap="square">
            <a:spAutoFit/>
          </a:bodyPr>
          <a:lstStyle/>
          <a:p>
            <a:pPr algn="just"/>
            <a:r>
              <a:rPr lang="en-US" sz="2200" b="1" dirty="0" smtClean="0"/>
              <a:t>1. </a:t>
            </a:r>
            <a:r>
              <a:rPr lang="en-US" sz="2200" b="1" u="sng" dirty="0" smtClean="0"/>
              <a:t>Acute Pyogenic Meningitis</a:t>
            </a:r>
          </a:p>
          <a:p>
            <a:pPr algn="just"/>
            <a:r>
              <a:rPr lang="en-US" sz="2200" dirty="0" smtClean="0"/>
              <a:t>Acute pyogenic or acute purulent meningitis is acute infection of the </a:t>
            </a:r>
            <a:r>
              <a:rPr lang="en-US" sz="2200" dirty="0" smtClean="0">
                <a:solidFill>
                  <a:srgbClr val="0070C0"/>
                </a:solidFill>
              </a:rPr>
              <a:t>pia-arachnoid </a:t>
            </a:r>
            <a:r>
              <a:rPr lang="en-US" sz="2200" dirty="0" smtClean="0"/>
              <a:t>and of the </a:t>
            </a:r>
            <a:r>
              <a:rPr lang="en-US" sz="2200" dirty="0" smtClean="0">
                <a:solidFill>
                  <a:srgbClr val="0070C0"/>
                </a:solidFill>
              </a:rPr>
              <a:t>CSF</a:t>
            </a:r>
            <a:r>
              <a:rPr lang="en-US" sz="2200" dirty="0" smtClean="0"/>
              <a:t> enclosed in the subarachnoid space. </a:t>
            </a:r>
          </a:p>
          <a:p>
            <a:pPr algn="just"/>
            <a:r>
              <a:rPr lang="en-US" sz="2200" dirty="0" smtClean="0"/>
              <a:t>Since the subarachnoid space is continuous around the brain, spinal cord and the optic nerves, infection spreads immediately to whole of the cerebrospinal meninges as well as to the ventricles.</a:t>
            </a:r>
          </a:p>
          <a:p>
            <a:pPr algn="just"/>
            <a:endParaRPr lang="en-US" sz="2200" b="1" dirty="0" smtClean="0"/>
          </a:p>
          <a:p>
            <a:pPr algn="just"/>
            <a:r>
              <a:rPr lang="en-US" sz="2200" b="1" dirty="0" err="1" smtClean="0"/>
              <a:t>Etiopathogenesis</a:t>
            </a:r>
            <a:r>
              <a:rPr lang="en-US" sz="2200" b="1" dirty="0" smtClean="0"/>
              <a:t>. </a:t>
            </a:r>
            <a:r>
              <a:rPr lang="en-US" sz="2200" dirty="0" smtClean="0"/>
              <a:t>The causative organisms vary with age of the patient:</a:t>
            </a:r>
          </a:p>
          <a:p>
            <a:pPr marL="457200" indent="-457200" algn="just">
              <a:buFontTx/>
              <a:buAutoNum type="arabicPeriod"/>
            </a:pPr>
            <a:r>
              <a:rPr lang="en-US" sz="2200" i="1" dirty="0" smtClean="0">
                <a:solidFill>
                  <a:srgbClr val="0070C0"/>
                </a:solidFill>
              </a:rPr>
              <a:t>Neisseria meningitidis </a:t>
            </a:r>
            <a:r>
              <a:rPr lang="en-US" sz="2200" dirty="0" smtClean="0"/>
              <a:t>causes meningitis in adolescent and young adults and is causative for epidemic meningitis.</a:t>
            </a:r>
          </a:p>
          <a:p>
            <a:pPr marL="457200" indent="-457200" algn="just">
              <a:buFontTx/>
              <a:buAutoNum type="arabicPeriod"/>
            </a:pPr>
            <a:r>
              <a:rPr lang="en-US" sz="2200" i="1" dirty="0" smtClean="0">
                <a:solidFill>
                  <a:srgbClr val="0070C0"/>
                </a:solidFill>
              </a:rPr>
              <a:t>Haemophilus influenzae </a:t>
            </a:r>
            <a:r>
              <a:rPr lang="en-US" sz="2200" dirty="0" smtClean="0"/>
              <a:t>is commonly responsible for infection in infants and children.</a:t>
            </a:r>
          </a:p>
          <a:p>
            <a:pPr marL="457200" indent="-457200" algn="just">
              <a:buFontTx/>
              <a:buAutoNum type="arabicPeriod"/>
            </a:pPr>
            <a:r>
              <a:rPr lang="en-US" sz="2200" i="1" dirty="0" smtClean="0">
                <a:solidFill>
                  <a:srgbClr val="0070C0"/>
                </a:solidFill>
              </a:rPr>
              <a:t>Streptococcus pneumoniae </a:t>
            </a:r>
            <a:r>
              <a:rPr lang="en-US" sz="2200" dirty="0" smtClean="0"/>
              <a:t>is causative for infection at extremes of age and following trauma.</a:t>
            </a:r>
          </a:p>
          <a:p>
            <a:pPr marL="457200" indent="-457200" algn="just">
              <a:buAutoNum type="arabicPeriod"/>
            </a:pPr>
            <a:r>
              <a:rPr lang="en-US" sz="2200" i="1" dirty="0" smtClean="0">
                <a:solidFill>
                  <a:srgbClr val="0070C0"/>
                </a:solidFill>
              </a:rPr>
              <a:t>Escherichia coli </a:t>
            </a:r>
            <a:r>
              <a:rPr lang="en-US" sz="2200" dirty="0" smtClean="0"/>
              <a:t>infection is common in neonates with neural tube defects.</a:t>
            </a:r>
          </a:p>
          <a:p>
            <a:pPr marL="457200" indent="-457200" algn="just">
              <a:buAutoNum type="arabicPeriod"/>
            </a:pPr>
            <a:r>
              <a:rPr lang="en-US" sz="2200" i="1" dirty="0" smtClean="0">
                <a:solidFill>
                  <a:srgbClr val="0070C0"/>
                </a:solidFill>
              </a:rPr>
              <a:t>Leptospira</a:t>
            </a:r>
            <a:r>
              <a:rPr lang="en-US" sz="2200" i="1" dirty="0" smtClean="0"/>
              <a:t> </a:t>
            </a:r>
            <a:r>
              <a:rPr lang="en-US" sz="2200" dirty="0" smtClean="0"/>
              <a:t>may also cause leptomeningitis (Weil’s disease)</a:t>
            </a:r>
          </a:p>
          <a:p>
            <a:pPr algn="just"/>
            <a:endParaRPr lang="en-US" sz="2000" b="1" dirty="0" smtClean="0"/>
          </a:p>
        </p:txBody>
      </p:sp>
    </p:spTree>
  </p:cSld>
  <p:clrMapOvr>
    <a:masterClrMapping/>
  </p:clrMapOvr>
  <p:transition spd="slow">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1400" y="76200"/>
            <a:ext cx="1542410"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b="1" dirty="0" smtClean="0"/>
              <a:t>Meningitis</a:t>
            </a:r>
            <a:endParaRPr lang="en-US" sz="2400" b="1" dirty="0"/>
          </a:p>
        </p:txBody>
      </p:sp>
      <p:sp>
        <p:nvSpPr>
          <p:cNvPr id="3" name="Rectangle 2"/>
          <p:cNvSpPr/>
          <p:nvPr/>
        </p:nvSpPr>
        <p:spPr>
          <a:xfrm>
            <a:off x="0" y="1120200"/>
            <a:ext cx="9144000" cy="5601533"/>
          </a:xfrm>
          <a:prstGeom prst="rect">
            <a:avLst/>
          </a:prstGeom>
        </p:spPr>
        <p:txBody>
          <a:bodyPr wrap="square">
            <a:spAutoFit/>
          </a:bodyPr>
          <a:lstStyle/>
          <a:p>
            <a:pPr lvl="1" algn="just"/>
            <a:r>
              <a:rPr lang="en-US" sz="2200" b="1" dirty="0" smtClean="0"/>
              <a:t>Routes of infection </a:t>
            </a:r>
            <a:r>
              <a:rPr lang="en-US" sz="2200" dirty="0" smtClean="0"/>
              <a:t>:</a:t>
            </a:r>
          </a:p>
          <a:p>
            <a:pPr marL="914400" lvl="1" indent="-457200" algn="just">
              <a:buAutoNum type="arabicPeriod"/>
            </a:pPr>
            <a:r>
              <a:rPr lang="en-US" sz="2200" dirty="0" smtClean="0"/>
              <a:t>Most commonly by the </a:t>
            </a:r>
            <a:r>
              <a:rPr lang="en-US" sz="2200" b="1" dirty="0" smtClean="0"/>
              <a:t>blood stream</a:t>
            </a:r>
            <a:r>
              <a:rPr lang="en-US" sz="2200" dirty="0" smtClean="0"/>
              <a:t>.</a:t>
            </a:r>
          </a:p>
          <a:p>
            <a:pPr marL="914400" lvl="1" indent="-457200" algn="just">
              <a:buAutoNum type="arabicPeriod"/>
            </a:pPr>
            <a:r>
              <a:rPr lang="en-US" sz="2200" dirty="0" smtClean="0"/>
              <a:t>From an </a:t>
            </a:r>
            <a:r>
              <a:rPr lang="en-US" sz="2200" b="1" dirty="0" smtClean="0"/>
              <a:t>adjacent focus of infection</a:t>
            </a:r>
            <a:r>
              <a:rPr lang="en-US" sz="2200" dirty="0" smtClean="0"/>
              <a:t>.</a:t>
            </a:r>
          </a:p>
          <a:p>
            <a:pPr marL="914400" lvl="1" indent="-457200" algn="just">
              <a:buAutoNum type="arabicPeriod"/>
            </a:pPr>
            <a:r>
              <a:rPr lang="en-US" sz="2200" dirty="0" smtClean="0"/>
              <a:t>By </a:t>
            </a:r>
            <a:r>
              <a:rPr lang="en-US" sz="2200" b="1" dirty="0" smtClean="0"/>
              <a:t>iatrogenic infection </a:t>
            </a:r>
            <a:r>
              <a:rPr lang="en-US" sz="2200" dirty="0" smtClean="0"/>
              <a:t>such as introduction of microorganisms at operation or during lumbar puncture.</a:t>
            </a:r>
            <a:endParaRPr lang="en-US" sz="2200" b="1" u="sng" dirty="0" smtClean="0"/>
          </a:p>
          <a:p>
            <a:pPr algn="just"/>
            <a:endParaRPr lang="en-US" sz="2200" b="1" u="sng" dirty="0" smtClean="0"/>
          </a:p>
          <a:p>
            <a:pPr algn="just"/>
            <a:endParaRPr lang="en-US" sz="1400" b="1" u="sng" dirty="0" smtClean="0"/>
          </a:p>
          <a:p>
            <a:pPr algn="just"/>
            <a:r>
              <a:rPr lang="en-US" sz="2200" b="1" dirty="0" smtClean="0"/>
              <a:t>2. </a:t>
            </a:r>
            <a:r>
              <a:rPr lang="en-US" sz="2200" b="1" u="sng" dirty="0" smtClean="0"/>
              <a:t>Acute Lymphocytic (Viral, Aseptic) Meningitis</a:t>
            </a:r>
          </a:p>
          <a:p>
            <a:pPr marL="457200" indent="-457200" algn="just">
              <a:buFont typeface="Arial" pitchFamily="34" charset="0"/>
              <a:buChar char="•"/>
            </a:pPr>
            <a:r>
              <a:rPr lang="en-US" sz="2200" dirty="0" smtClean="0"/>
              <a:t>Viral or aseptic meningitis, especially common in children and young adults. </a:t>
            </a:r>
          </a:p>
          <a:p>
            <a:pPr marL="457200" indent="-457200" algn="just">
              <a:buFont typeface="Arial" pitchFamily="34" charset="0"/>
              <a:buChar char="•"/>
            </a:pPr>
            <a:endParaRPr lang="en-US" sz="1400" dirty="0" smtClean="0"/>
          </a:p>
          <a:p>
            <a:pPr marL="457200" indent="-457200" algn="just">
              <a:buFont typeface="Arial" pitchFamily="34" charset="0"/>
              <a:buChar char="•"/>
            </a:pPr>
            <a:r>
              <a:rPr lang="en-US" sz="2200" b="1" dirty="0" smtClean="0"/>
              <a:t>Etiologic agents</a:t>
            </a:r>
            <a:r>
              <a:rPr lang="en-US" sz="2200" dirty="0" smtClean="0"/>
              <a:t>: numerous viruses such as enteroviruses, mumps, echo viruses, coxsackie virus, Epstein-Barr virus, herpes simplex virus-2, </a:t>
            </a:r>
            <a:r>
              <a:rPr lang="en-US" sz="2200" dirty="0" err="1" smtClean="0"/>
              <a:t>arthropode</a:t>
            </a:r>
            <a:r>
              <a:rPr lang="en-US" sz="2200" dirty="0" smtClean="0"/>
              <a:t>-borne viruses and HIV. </a:t>
            </a:r>
          </a:p>
          <a:p>
            <a:pPr marL="457200" indent="-457200" algn="just">
              <a:buFont typeface="Arial" pitchFamily="34" charset="0"/>
              <a:buChar char="•"/>
            </a:pPr>
            <a:endParaRPr lang="en-US" sz="1400" dirty="0" smtClean="0"/>
          </a:p>
          <a:p>
            <a:pPr marL="457200" indent="-457200" algn="just">
              <a:buFont typeface="Arial" pitchFamily="34" charset="0"/>
              <a:buChar char="•"/>
            </a:pPr>
            <a:r>
              <a:rPr lang="en-US" sz="2200" dirty="0" smtClean="0"/>
              <a:t>However, evidence of viral infection may not be demonstrable in about a third of cases.</a:t>
            </a:r>
            <a:endParaRPr lang="en-US" sz="2200" dirty="0"/>
          </a:p>
        </p:txBody>
      </p:sp>
      <p:sp>
        <p:nvSpPr>
          <p:cNvPr id="4" name="Rectangle 3"/>
          <p:cNvSpPr/>
          <p:nvPr/>
        </p:nvSpPr>
        <p:spPr>
          <a:xfrm>
            <a:off x="0" y="712887"/>
            <a:ext cx="9144000" cy="430887"/>
          </a:xfrm>
          <a:prstGeom prst="rect">
            <a:avLst/>
          </a:prstGeom>
        </p:spPr>
        <p:txBody>
          <a:bodyPr wrap="square">
            <a:spAutoFit/>
          </a:bodyPr>
          <a:lstStyle/>
          <a:p>
            <a:pPr algn="just"/>
            <a:r>
              <a:rPr lang="en-US" sz="2200" b="1" dirty="0" smtClean="0"/>
              <a:t>1. </a:t>
            </a:r>
            <a:r>
              <a:rPr lang="en-US" sz="2200" b="1" u="sng" dirty="0" smtClean="0"/>
              <a:t>Acute Pyogenic Meningitis</a:t>
            </a:r>
            <a:endParaRPr lang="en-US" sz="2000" b="1" dirty="0" smtClean="0"/>
          </a:p>
        </p:txBody>
      </p:sp>
    </p:spTree>
  </p:cSld>
  <p:clrMapOvr>
    <a:masterClrMapping/>
  </p:clrMapOvr>
  <p:transition spd="slow">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1400" y="76200"/>
            <a:ext cx="1542410"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b="1" dirty="0" smtClean="0"/>
              <a:t>Meningitis</a:t>
            </a:r>
            <a:endParaRPr lang="en-US" sz="2400" b="1" dirty="0"/>
          </a:p>
        </p:txBody>
      </p:sp>
      <p:sp>
        <p:nvSpPr>
          <p:cNvPr id="3" name="Rectangle 2"/>
          <p:cNvSpPr/>
          <p:nvPr/>
        </p:nvSpPr>
        <p:spPr>
          <a:xfrm>
            <a:off x="0" y="733485"/>
            <a:ext cx="9144000" cy="5170646"/>
          </a:xfrm>
          <a:prstGeom prst="rect">
            <a:avLst/>
          </a:prstGeom>
        </p:spPr>
        <p:txBody>
          <a:bodyPr wrap="square">
            <a:spAutoFit/>
          </a:bodyPr>
          <a:lstStyle/>
          <a:p>
            <a:pPr algn="just"/>
            <a:r>
              <a:rPr lang="en-US" sz="2200" b="1" dirty="0" smtClean="0"/>
              <a:t>3. </a:t>
            </a:r>
            <a:r>
              <a:rPr lang="en-US" sz="2200" b="1" u="sng" dirty="0" smtClean="0"/>
              <a:t>Chronic (Tuberculous and Cryptococcal) Meningitis</a:t>
            </a:r>
          </a:p>
          <a:p>
            <a:pPr algn="just"/>
            <a:r>
              <a:rPr lang="en-US" sz="2200" dirty="0" smtClean="0"/>
              <a:t>There are two principal types of chronic meningitis—one </a:t>
            </a:r>
            <a:r>
              <a:rPr lang="en-US" sz="2200" dirty="0" smtClean="0">
                <a:solidFill>
                  <a:srgbClr val="0070C0"/>
                </a:solidFill>
              </a:rPr>
              <a:t>bacterial</a:t>
            </a:r>
            <a:r>
              <a:rPr lang="en-US" sz="2200" dirty="0" smtClean="0"/>
              <a:t> (tuberculous meningitis) and the other </a:t>
            </a:r>
            <a:r>
              <a:rPr lang="en-US" sz="2200" dirty="0" smtClean="0">
                <a:solidFill>
                  <a:srgbClr val="0070C0"/>
                </a:solidFill>
              </a:rPr>
              <a:t>fungal</a:t>
            </a:r>
            <a:r>
              <a:rPr lang="en-US" sz="2200" dirty="0" smtClean="0"/>
              <a:t> (cryptococcal meningitis). </a:t>
            </a:r>
          </a:p>
          <a:p>
            <a:pPr algn="just"/>
            <a:endParaRPr lang="en-US" sz="2200" dirty="0" smtClean="0"/>
          </a:p>
          <a:p>
            <a:pPr algn="just"/>
            <a:r>
              <a:rPr lang="en-US" sz="2200" dirty="0" smtClean="0"/>
              <a:t>Both types cause </a:t>
            </a:r>
            <a:r>
              <a:rPr lang="en-US" sz="2200" dirty="0" smtClean="0">
                <a:solidFill>
                  <a:srgbClr val="0070C0"/>
                </a:solidFill>
              </a:rPr>
              <a:t>chronic granulomatous reaction </a:t>
            </a:r>
            <a:r>
              <a:rPr lang="en-US" sz="2200" dirty="0" smtClean="0"/>
              <a:t>and may produce parenchymal lesions.</a:t>
            </a:r>
          </a:p>
          <a:p>
            <a:pPr algn="just"/>
            <a:endParaRPr lang="en-US" sz="2200" dirty="0" smtClean="0"/>
          </a:p>
          <a:p>
            <a:pPr marL="514350" indent="-514350" algn="just">
              <a:buFont typeface="+mj-lt"/>
              <a:buAutoNum type="romanLcPeriod"/>
            </a:pPr>
            <a:r>
              <a:rPr lang="en-US" sz="2200" i="1" dirty="0" smtClean="0">
                <a:solidFill>
                  <a:srgbClr val="0070C0"/>
                </a:solidFill>
              </a:rPr>
              <a:t>Tuberculous meningitis </a:t>
            </a:r>
            <a:r>
              <a:rPr lang="en-US" sz="2200" dirty="0" smtClean="0"/>
              <a:t>occurs in children and adults through haematogenous spread of infection from tuberculosis elsewhere in the body, or it may simply be a manifestation of miliary tuberculosis.</a:t>
            </a:r>
          </a:p>
          <a:p>
            <a:pPr marL="514350" indent="-514350" algn="just">
              <a:buFont typeface="+mj-lt"/>
              <a:buAutoNum type="romanLcPeriod"/>
            </a:pPr>
            <a:endParaRPr lang="en-US" sz="2200" i="1" dirty="0" smtClean="0"/>
          </a:p>
          <a:p>
            <a:pPr marL="514350" indent="-514350" algn="just">
              <a:buFont typeface="+mj-lt"/>
              <a:buAutoNum type="romanLcPeriod"/>
            </a:pPr>
            <a:r>
              <a:rPr lang="en-US" sz="2200" i="1" dirty="0" smtClean="0">
                <a:solidFill>
                  <a:srgbClr val="0070C0"/>
                </a:solidFill>
              </a:rPr>
              <a:t>Cryptococcal meningitis </a:t>
            </a:r>
            <a:r>
              <a:rPr lang="en-US" sz="2200" dirty="0" smtClean="0"/>
              <a:t>develops particularly in debilitated or immunocompromised persons, usually as a result of haematogenous dissemination from a pulmonary lesion. Cryptococcal meningitis is especially an important cause of meningitis in patients with AIDS.</a:t>
            </a:r>
            <a:endParaRPr lang="en-US" sz="2200" dirty="0"/>
          </a:p>
        </p:txBody>
      </p:sp>
    </p:spTree>
  </p:cSld>
  <p:clrMapOvr>
    <a:masterClrMapping/>
  </p:clrMapOvr>
  <p:transition spd="slow">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3200" y="0"/>
            <a:ext cx="3536224" cy="646331"/>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sz="3600" b="1" dirty="0" smtClean="0">
                <a:solidFill>
                  <a:srgbClr val="FFFF00"/>
                </a:solidFill>
                <a:effectLst>
                  <a:outerShdw blurRad="38100" dist="38100" dir="2700000" algn="tl">
                    <a:srgbClr val="000000">
                      <a:alpha val="43137"/>
                    </a:srgbClr>
                  </a:outerShdw>
                </a:effectLst>
                <a:latin typeface="+mj-lt"/>
              </a:rPr>
              <a:t>Neuron Structure</a:t>
            </a:r>
            <a:endParaRPr lang="en-US" sz="3600" b="1" dirty="0">
              <a:solidFill>
                <a:srgbClr val="FFFF00"/>
              </a:solidFill>
              <a:effectLst>
                <a:outerShdw blurRad="38100" dist="38100" dir="2700000" algn="tl">
                  <a:srgbClr val="000000">
                    <a:alpha val="43137"/>
                  </a:srgbClr>
                </a:outerShdw>
              </a:effectLst>
              <a:latin typeface="+mj-lt"/>
            </a:endParaRPr>
          </a:p>
        </p:txBody>
      </p:sp>
      <p:pic>
        <p:nvPicPr>
          <p:cNvPr id="3" name="Picture 2" descr="E:\BMLT Class\Histo\UNIT-13\Related meterials\neuron.jpg"/>
          <p:cNvPicPr>
            <a:picLocks noChangeAspect="1" noChangeArrowheads="1"/>
          </p:cNvPicPr>
          <p:nvPr/>
        </p:nvPicPr>
        <p:blipFill>
          <a:blip r:embed="rId2" cstate="print"/>
          <a:srcRect/>
          <a:stretch>
            <a:fillRect/>
          </a:stretch>
        </p:blipFill>
        <p:spPr bwMode="auto">
          <a:xfrm>
            <a:off x="0" y="1143000"/>
            <a:ext cx="9144000" cy="5144051"/>
          </a:xfrm>
          <a:prstGeom prst="rect">
            <a:avLst/>
          </a:prstGeom>
          <a:noFill/>
        </p:spPr>
      </p:pic>
    </p:spTree>
  </p:cSld>
  <p:clrMapOvr>
    <a:masterClrMapping/>
  </p:clrMapOvr>
  <p:transition spd="slow">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1400" y="76200"/>
            <a:ext cx="1542410"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b="1" dirty="0" smtClean="0"/>
              <a:t>Meningitis</a:t>
            </a:r>
            <a:endParaRPr lang="en-US" sz="2400" b="1" dirty="0"/>
          </a:p>
        </p:txBody>
      </p:sp>
      <p:pic>
        <p:nvPicPr>
          <p:cNvPr id="1027" name="Picture 3" descr="C:\Users\krishna bastola\Desktop\jk.jpg"/>
          <p:cNvPicPr>
            <a:picLocks noChangeAspect="1" noChangeArrowheads="1"/>
          </p:cNvPicPr>
          <p:nvPr/>
        </p:nvPicPr>
        <p:blipFill>
          <a:blip r:embed="rId2"/>
          <a:srcRect/>
          <a:stretch>
            <a:fillRect/>
          </a:stretch>
        </p:blipFill>
        <p:spPr bwMode="auto">
          <a:xfrm>
            <a:off x="0" y="1822193"/>
            <a:ext cx="9125201" cy="3207007"/>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762000" y="1154668"/>
            <a:ext cx="6858000" cy="400110"/>
          </a:xfrm>
          <a:prstGeom prst="rect">
            <a:avLst/>
          </a:prstGeom>
        </p:spPr>
        <p:txBody>
          <a:bodyPr wrap="square">
            <a:spAutoFit/>
          </a:bodyPr>
          <a:lstStyle/>
          <a:p>
            <a:r>
              <a:rPr lang="en-US" sz="2000" b="1" dirty="0" smtClean="0"/>
              <a:t>Table: CSF Findings in Health and Various Types of Meningitis.</a:t>
            </a:r>
            <a:endParaRPr lang="en-US" sz="2000" dirty="0"/>
          </a:p>
        </p:txBody>
      </p:sp>
    </p:spTree>
  </p:cSld>
  <p:clrMapOvr>
    <a:masterClrMapping/>
  </p:clrMapOvr>
  <p:transition spd="slow">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12" y="533400"/>
            <a:ext cx="9144000" cy="707886"/>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4000" b="1" dirty="0" smtClean="0"/>
              <a:t>Encephalitis</a:t>
            </a:r>
          </a:p>
        </p:txBody>
      </p:sp>
      <p:pic>
        <p:nvPicPr>
          <p:cNvPr id="1026" name="Picture 2" descr="Image result for encephalit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556" y="1961778"/>
            <a:ext cx="8648063" cy="46676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1400" y="76200"/>
            <a:ext cx="1723549" cy="46166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400" b="1" dirty="0" smtClean="0"/>
              <a:t>Encephalitis</a:t>
            </a:r>
          </a:p>
        </p:txBody>
      </p:sp>
      <p:sp>
        <p:nvSpPr>
          <p:cNvPr id="3" name="Rectangle 2"/>
          <p:cNvSpPr/>
          <p:nvPr/>
        </p:nvSpPr>
        <p:spPr>
          <a:xfrm>
            <a:off x="0" y="838200"/>
            <a:ext cx="9144000" cy="4832092"/>
          </a:xfrm>
          <a:prstGeom prst="rect">
            <a:avLst/>
          </a:prstGeom>
        </p:spPr>
        <p:txBody>
          <a:bodyPr wrap="square">
            <a:spAutoFit/>
          </a:bodyPr>
          <a:lstStyle/>
          <a:p>
            <a:pPr marL="457200" indent="-457200" algn="just">
              <a:buFont typeface="Arial" pitchFamily="34" charset="0"/>
              <a:buChar char="•"/>
            </a:pPr>
            <a:r>
              <a:rPr lang="en-US" sz="2200" dirty="0" smtClean="0"/>
              <a:t>Encephalitis means </a:t>
            </a:r>
            <a:r>
              <a:rPr lang="en-US" sz="2200" dirty="0" smtClean="0">
                <a:solidFill>
                  <a:srgbClr val="0070C0"/>
                </a:solidFill>
              </a:rPr>
              <a:t>inflammation</a:t>
            </a:r>
            <a:r>
              <a:rPr lang="en-US" sz="2200" dirty="0" smtClean="0"/>
              <a:t> or </a:t>
            </a:r>
            <a:r>
              <a:rPr lang="en-US" sz="2200" dirty="0" smtClean="0">
                <a:solidFill>
                  <a:srgbClr val="0070C0"/>
                </a:solidFill>
              </a:rPr>
              <a:t>infection of the brain</a:t>
            </a:r>
            <a:r>
              <a:rPr lang="en-US" sz="2200" dirty="0" smtClean="0"/>
              <a:t>, usually caused by a </a:t>
            </a:r>
            <a:r>
              <a:rPr lang="en-US" sz="2200" b="1" dirty="0" smtClean="0"/>
              <a:t>virus</a:t>
            </a:r>
            <a:r>
              <a:rPr lang="en-US" sz="2200" dirty="0" smtClean="0"/>
              <a:t>; it may also be the result of bacterial infection. </a:t>
            </a:r>
          </a:p>
          <a:p>
            <a:pPr marL="457200" indent="-457200" algn="just">
              <a:buFont typeface="Arial" pitchFamily="34" charset="0"/>
              <a:buChar char="•"/>
            </a:pPr>
            <a:endParaRPr lang="en-US" sz="2200" dirty="0" smtClean="0"/>
          </a:p>
          <a:p>
            <a:pPr marL="457200" indent="-457200" algn="just">
              <a:buFont typeface="Arial" pitchFamily="34" charset="0"/>
              <a:buChar char="•"/>
            </a:pPr>
            <a:r>
              <a:rPr lang="en-US" sz="2200" dirty="0" smtClean="0"/>
              <a:t>It occurs throughout the world and affects all racial groups and ages. Rarely it occurs as a complication of common viral disease such as measles, mumps, glandular fever, or chickenpox. </a:t>
            </a:r>
          </a:p>
          <a:p>
            <a:pPr marL="457200" indent="-457200" algn="just"/>
            <a:endParaRPr lang="en-US" sz="2200" dirty="0" smtClean="0"/>
          </a:p>
          <a:p>
            <a:pPr marL="457200" indent="-457200" algn="just">
              <a:buFont typeface="Arial" pitchFamily="34" charset="0"/>
              <a:buChar char="•"/>
            </a:pPr>
            <a:r>
              <a:rPr lang="en-US" sz="2200" dirty="0" smtClean="0"/>
              <a:t>Rabies is another form of viral encephalitis, and the HIV virus which causes AIDS invades the brain to cause another form of encephalitis.</a:t>
            </a:r>
          </a:p>
          <a:p>
            <a:pPr marL="457200" indent="-457200" algn="just">
              <a:buFont typeface="Arial" pitchFamily="34" charset="0"/>
              <a:buChar char="•"/>
            </a:pPr>
            <a:endParaRPr lang="en-US" sz="2200" dirty="0" smtClean="0"/>
          </a:p>
          <a:p>
            <a:pPr marL="457200" indent="-457200">
              <a:buFont typeface="Arial" pitchFamily="34" charset="0"/>
              <a:buChar char="•"/>
            </a:pPr>
            <a:r>
              <a:rPr lang="en-US" sz="2200" dirty="0" smtClean="0">
                <a:solidFill>
                  <a:srgbClr val="0070C0"/>
                </a:solidFill>
              </a:rPr>
              <a:t>Parenchymal infection of brain </a:t>
            </a:r>
            <a:r>
              <a:rPr lang="en-US" sz="2200" dirty="0" smtClean="0"/>
              <a:t>is termed encephalitis.</a:t>
            </a:r>
          </a:p>
          <a:p>
            <a:pPr marL="457200" indent="-457200">
              <a:buFont typeface="Arial" pitchFamily="34" charset="0"/>
              <a:buChar char="•"/>
            </a:pPr>
            <a:endParaRPr lang="en-US" sz="2200" dirty="0" smtClean="0"/>
          </a:p>
          <a:p>
            <a:pPr marL="457200" indent="-457200">
              <a:buFont typeface="Arial" pitchFamily="34" charset="0"/>
              <a:buChar char="•"/>
            </a:pPr>
            <a:r>
              <a:rPr lang="en-US" sz="2200" dirty="0" smtClean="0"/>
              <a:t>Hence, it may be the result of bacterial, viral, fungal and protozoal infections.</a:t>
            </a:r>
            <a:endParaRPr lang="en-US" sz="2200" dirty="0"/>
          </a:p>
        </p:txBody>
      </p:sp>
    </p:spTree>
  </p:cSld>
  <p:clrMapOvr>
    <a:masterClrMapping/>
  </p:clrMapOvr>
  <p:transition spd="slow">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81400" y="76200"/>
            <a:ext cx="1723549" cy="46166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400" b="1" dirty="0" smtClean="0"/>
              <a:t>Encephalitis</a:t>
            </a:r>
          </a:p>
        </p:txBody>
      </p:sp>
      <p:sp>
        <p:nvSpPr>
          <p:cNvPr id="4" name="Rectangle 3"/>
          <p:cNvSpPr/>
          <p:nvPr/>
        </p:nvSpPr>
        <p:spPr>
          <a:xfrm>
            <a:off x="0" y="610136"/>
            <a:ext cx="9144000" cy="6186309"/>
          </a:xfrm>
          <a:prstGeom prst="rect">
            <a:avLst/>
          </a:prstGeom>
        </p:spPr>
        <p:txBody>
          <a:bodyPr wrap="square">
            <a:spAutoFit/>
          </a:bodyPr>
          <a:lstStyle/>
          <a:p>
            <a:pPr marL="914400" lvl="1" indent="-457200" algn="just"/>
            <a:r>
              <a:rPr lang="en-US" sz="2200" b="1" u="sng" dirty="0" smtClean="0"/>
              <a:t>Viral Encephalitis</a:t>
            </a:r>
          </a:p>
          <a:p>
            <a:pPr marL="457200" indent="-457200" algn="just">
              <a:buFont typeface="Wingdings" pitchFamily="2" charset="2"/>
              <a:buChar char="§"/>
            </a:pPr>
            <a:r>
              <a:rPr lang="en-US" sz="2200" dirty="0" smtClean="0"/>
              <a:t>A number of viruses can infect the CNS and produce either </a:t>
            </a:r>
            <a:r>
              <a:rPr lang="en-US" sz="2200" b="1" dirty="0" smtClean="0"/>
              <a:t>aseptic</a:t>
            </a:r>
            <a:r>
              <a:rPr lang="en-US" sz="2200" dirty="0" smtClean="0"/>
              <a:t> </a:t>
            </a:r>
            <a:r>
              <a:rPr lang="en-US" sz="2200" b="1" dirty="0" smtClean="0"/>
              <a:t>meningitis or viral</a:t>
            </a:r>
            <a:r>
              <a:rPr lang="en-US" sz="2200" dirty="0" smtClean="0"/>
              <a:t> </a:t>
            </a:r>
            <a:r>
              <a:rPr lang="en-US" sz="2200" b="1" dirty="0" smtClean="0"/>
              <a:t>encephalitis</a:t>
            </a:r>
            <a:r>
              <a:rPr lang="en-US" sz="2200" dirty="0" smtClean="0"/>
              <a:t>, but sometimes combination of both termed </a:t>
            </a:r>
            <a:r>
              <a:rPr lang="en-US" sz="2200" b="1" dirty="0" smtClean="0"/>
              <a:t>meningoencephalitis</a:t>
            </a:r>
            <a:r>
              <a:rPr lang="en-US" sz="2200" dirty="0" smtClean="0"/>
              <a:t>, is present. </a:t>
            </a:r>
          </a:p>
          <a:p>
            <a:pPr marL="457200" indent="-457200" algn="just">
              <a:buFont typeface="Wingdings" pitchFamily="2" charset="2"/>
              <a:buChar char="§"/>
            </a:pPr>
            <a:endParaRPr lang="en-US" sz="2200" dirty="0" smtClean="0"/>
          </a:p>
          <a:p>
            <a:pPr marL="457200" indent="-457200" algn="just">
              <a:buFont typeface="Wingdings" pitchFamily="2" charset="2"/>
              <a:buChar char="§"/>
            </a:pPr>
            <a:r>
              <a:rPr lang="en-US" sz="2200" dirty="0" smtClean="0"/>
              <a:t>Most viral infections of the CNS are the </a:t>
            </a:r>
            <a:r>
              <a:rPr lang="en-US" sz="2200" b="1" dirty="0" smtClean="0"/>
              <a:t>end-result of preceding infection </a:t>
            </a:r>
            <a:r>
              <a:rPr lang="en-US" sz="2200" dirty="0" smtClean="0"/>
              <a:t>in other tissues and organs. There is usually a preceding phase of </a:t>
            </a:r>
            <a:r>
              <a:rPr lang="en-US" sz="2200" b="1" dirty="0" smtClean="0">
                <a:solidFill>
                  <a:srgbClr val="0070C0"/>
                </a:solidFill>
              </a:rPr>
              <a:t>extraneural viral replication </a:t>
            </a:r>
            <a:r>
              <a:rPr lang="en-US" sz="2200" dirty="0" smtClean="0"/>
              <a:t>before involvement of the nervous system occurs.</a:t>
            </a:r>
          </a:p>
          <a:p>
            <a:pPr marL="457200" indent="-457200" algn="just">
              <a:buFont typeface="Wingdings" pitchFamily="2" charset="2"/>
              <a:buChar char="§"/>
            </a:pPr>
            <a:endParaRPr lang="en-US" sz="2200" dirty="0" smtClean="0"/>
          </a:p>
          <a:p>
            <a:pPr marL="457200" indent="-457200" algn="just">
              <a:buFont typeface="Wingdings" pitchFamily="2" charset="2"/>
              <a:buChar char="§"/>
            </a:pPr>
            <a:r>
              <a:rPr lang="en-US" sz="2200" dirty="0" smtClean="0"/>
              <a:t>Most of the viruses </a:t>
            </a:r>
            <a:r>
              <a:rPr lang="en-US" sz="2200" b="1" dirty="0" smtClean="0"/>
              <a:t>reach</a:t>
            </a:r>
            <a:r>
              <a:rPr lang="en-US" sz="2200" dirty="0" smtClean="0"/>
              <a:t> the nervous system via </a:t>
            </a:r>
            <a:r>
              <a:rPr lang="en-US" sz="2200" b="1" dirty="0" smtClean="0"/>
              <a:t>blood stream </a:t>
            </a:r>
            <a:r>
              <a:rPr lang="en-US" sz="2200" dirty="0" smtClean="0"/>
              <a:t>before which they enter the body by various </a:t>
            </a:r>
            <a:r>
              <a:rPr lang="en-US" sz="2200" b="1" dirty="0" smtClean="0"/>
              <a:t>routes</a:t>
            </a:r>
            <a:r>
              <a:rPr lang="en-US" sz="2200" dirty="0" smtClean="0"/>
              <a:t> e.g. </a:t>
            </a:r>
          </a:p>
          <a:p>
            <a:pPr marL="914400" lvl="1" indent="-457200" algn="just">
              <a:buFont typeface="Wingdings" pitchFamily="2" charset="2"/>
              <a:buChar char="v"/>
            </a:pPr>
            <a:r>
              <a:rPr lang="en-US" sz="2200" dirty="0" smtClean="0"/>
              <a:t>infection of the skin and mucous membrane (in herpes simplex and herpes varicella-zoster), </a:t>
            </a:r>
          </a:p>
          <a:p>
            <a:pPr marL="914400" lvl="1" indent="-457200" algn="just">
              <a:buFont typeface="Wingdings" pitchFamily="2" charset="2"/>
              <a:buChar char="v"/>
            </a:pPr>
            <a:r>
              <a:rPr lang="en-US" sz="2200" dirty="0" smtClean="0"/>
              <a:t>by the alimentary tract (in enteroviruses including polio virus), </a:t>
            </a:r>
          </a:p>
          <a:p>
            <a:pPr marL="914400" lvl="1" indent="-457200" algn="just">
              <a:buFont typeface="Wingdings" pitchFamily="2" charset="2"/>
              <a:buChar char="v"/>
            </a:pPr>
            <a:r>
              <a:rPr lang="en-US" sz="2200" dirty="0" smtClean="0"/>
              <a:t>by arthropod bite (in arbovirus), </a:t>
            </a:r>
          </a:p>
          <a:p>
            <a:pPr marL="914400" lvl="1" indent="-457200" algn="just">
              <a:buFont typeface="Wingdings" pitchFamily="2" charset="2"/>
              <a:buChar char="v"/>
            </a:pPr>
            <a:r>
              <a:rPr lang="en-US" sz="2200" dirty="0" smtClean="0"/>
              <a:t>by transplacental infection (in cytomegalovirus), and </a:t>
            </a:r>
          </a:p>
          <a:p>
            <a:pPr marL="914400" lvl="1" indent="-457200" algn="just">
              <a:buFont typeface="Wingdings" pitchFamily="2" charset="2"/>
              <a:buChar char="v"/>
            </a:pPr>
            <a:r>
              <a:rPr lang="en-US" sz="2200" dirty="0" smtClean="0"/>
              <a:t>through body fluids in AIDS (in HIV infection).</a:t>
            </a:r>
            <a:endParaRPr lang="en-US" sz="2200" dirty="0"/>
          </a:p>
        </p:txBody>
      </p:sp>
    </p:spTree>
  </p:cSld>
  <p:clrMapOvr>
    <a:masterClrMapping/>
  </p:clrMapOvr>
  <p:transition spd="slow">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1400" y="76200"/>
            <a:ext cx="1723549" cy="46166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400" b="1" dirty="0" smtClean="0"/>
              <a:t>Encephalitis</a:t>
            </a:r>
          </a:p>
        </p:txBody>
      </p:sp>
      <p:sp>
        <p:nvSpPr>
          <p:cNvPr id="3" name="TextBox 2"/>
          <p:cNvSpPr txBox="1"/>
          <p:nvPr/>
        </p:nvSpPr>
        <p:spPr>
          <a:xfrm>
            <a:off x="0" y="2919948"/>
            <a:ext cx="9144000" cy="3785652"/>
          </a:xfrm>
          <a:prstGeom prst="rect">
            <a:avLst/>
          </a:prstGeom>
          <a:noFill/>
        </p:spPr>
        <p:txBody>
          <a:bodyPr wrap="square" rtlCol="0">
            <a:spAutoFit/>
          </a:bodyPr>
          <a:lstStyle/>
          <a:p>
            <a:pPr algn="just"/>
            <a:r>
              <a:rPr lang="en-US" sz="2400" b="1" dirty="0" smtClean="0"/>
              <a:t>Pathogenesis:</a:t>
            </a:r>
            <a:endParaRPr lang="en-US" sz="1600" b="1" dirty="0" smtClean="0"/>
          </a:p>
          <a:p>
            <a:pPr marL="457200" indent="-457200" algn="just">
              <a:buFont typeface="Arial" pitchFamily="34" charset="0"/>
              <a:buChar char="•"/>
            </a:pPr>
            <a:r>
              <a:rPr lang="en-US" sz="2400" dirty="0" smtClean="0"/>
              <a:t>Once any of these pathogens enter the body they can </a:t>
            </a:r>
            <a:r>
              <a:rPr lang="en-US" sz="2400" b="1" dirty="0" smtClean="0"/>
              <a:t>spread</a:t>
            </a:r>
            <a:r>
              <a:rPr lang="en-US" sz="2400" dirty="0" smtClean="0"/>
              <a:t> to the </a:t>
            </a:r>
            <a:r>
              <a:rPr lang="en-US" sz="2400" b="1" dirty="0" smtClean="0"/>
              <a:t>blood stream </a:t>
            </a:r>
            <a:r>
              <a:rPr lang="en-US" sz="2400" dirty="0" smtClean="0"/>
              <a:t>where they are carried to the nervous system.</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In nervous system, they </a:t>
            </a:r>
            <a:r>
              <a:rPr lang="en-US" sz="2400" b="1" dirty="0" smtClean="0"/>
              <a:t>multiply</a:t>
            </a:r>
            <a:r>
              <a:rPr lang="en-US" sz="2400" dirty="0" smtClean="0"/>
              <a:t>, cause </a:t>
            </a:r>
            <a:r>
              <a:rPr lang="en-US" sz="2400" b="1" dirty="0" smtClean="0"/>
              <a:t>irritation</a:t>
            </a:r>
            <a:r>
              <a:rPr lang="en-US" sz="2400" dirty="0" smtClean="0"/>
              <a:t> and </a:t>
            </a:r>
            <a:r>
              <a:rPr lang="en-US" sz="2400" b="1" dirty="0" smtClean="0"/>
              <a:t>inflammation</a:t>
            </a:r>
            <a:r>
              <a:rPr lang="en-US" sz="2400" dirty="0" smtClean="0"/>
              <a:t> of the brain tissue.</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The brain tissue swells (</a:t>
            </a:r>
            <a:r>
              <a:rPr lang="en-US" sz="2400" b="1" dirty="0" smtClean="0"/>
              <a:t>cerebral edema</a:t>
            </a:r>
            <a:r>
              <a:rPr lang="en-US" sz="2400" dirty="0" smtClean="0"/>
              <a:t>), which may destroy nerve cells, cause bleeding in the brain (</a:t>
            </a:r>
            <a:r>
              <a:rPr lang="en-US" sz="2400" b="1" dirty="0" smtClean="0"/>
              <a:t>intra-cerebral haemorrhage</a:t>
            </a:r>
            <a:r>
              <a:rPr lang="en-US" sz="2400" dirty="0" smtClean="0"/>
              <a:t>) and </a:t>
            </a:r>
            <a:r>
              <a:rPr lang="en-US" sz="2400" b="1" dirty="0" smtClean="0"/>
              <a:t>brain damage</a:t>
            </a:r>
            <a:r>
              <a:rPr lang="en-US" sz="2400" dirty="0" smtClean="0"/>
              <a:t>.</a:t>
            </a:r>
            <a:endParaRPr lang="en-US" sz="2400" dirty="0"/>
          </a:p>
        </p:txBody>
      </p:sp>
      <p:sp>
        <p:nvSpPr>
          <p:cNvPr id="4" name="Rectangle 3"/>
          <p:cNvSpPr/>
          <p:nvPr/>
        </p:nvSpPr>
        <p:spPr>
          <a:xfrm>
            <a:off x="0" y="958096"/>
            <a:ext cx="9144000" cy="1692771"/>
          </a:xfrm>
          <a:prstGeom prst="rect">
            <a:avLst/>
          </a:prstGeom>
        </p:spPr>
        <p:txBody>
          <a:bodyPr wrap="square">
            <a:spAutoFit/>
          </a:bodyPr>
          <a:lstStyle/>
          <a:p>
            <a:pPr marL="457200" indent="-457200" algn="just">
              <a:buFont typeface="Wingdings" pitchFamily="2" charset="2"/>
              <a:buChar char="§"/>
            </a:pPr>
            <a:r>
              <a:rPr lang="en-US" sz="2200" dirty="0" smtClean="0"/>
              <a:t>Rabies virus travels along the peripheral nerves to reach the CNS.</a:t>
            </a:r>
          </a:p>
          <a:p>
            <a:pPr marL="457200" indent="-457200" algn="just">
              <a:buFont typeface="Wingdings" pitchFamily="2" charset="2"/>
              <a:buChar char="§"/>
            </a:pPr>
            <a:endParaRPr lang="en-US" sz="1200" dirty="0" smtClean="0"/>
          </a:p>
          <a:p>
            <a:pPr marL="457200" indent="-457200" algn="just">
              <a:buFont typeface="Wingdings" pitchFamily="2" charset="2"/>
              <a:buChar char="§"/>
            </a:pPr>
            <a:r>
              <a:rPr lang="en-US" sz="2200" dirty="0" smtClean="0"/>
              <a:t>Herpes varicella-zoster is a distinct primary disease (chickenpox) but the virus remains latent for a long time before it gets reactivated to cause </a:t>
            </a:r>
            <a:r>
              <a:rPr lang="nb-NO" sz="2200" dirty="0" smtClean="0"/>
              <a:t>herpes zoster.</a:t>
            </a:r>
            <a:endParaRPr lang="en-US" sz="2200" dirty="0"/>
          </a:p>
        </p:txBody>
      </p:sp>
      <p:sp>
        <p:nvSpPr>
          <p:cNvPr id="5" name="Rectangle 4"/>
          <p:cNvSpPr/>
          <p:nvPr/>
        </p:nvSpPr>
        <p:spPr>
          <a:xfrm>
            <a:off x="0" y="610136"/>
            <a:ext cx="9144000" cy="430887"/>
          </a:xfrm>
          <a:prstGeom prst="rect">
            <a:avLst/>
          </a:prstGeom>
        </p:spPr>
        <p:txBody>
          <a:bodyPr wrap="square">
            <a:spAutoFit/>
          </a:bodyPr>
          <a:lstStyle/>
          <a:p>
            <a:pPr marL="914400" lvl="1" indent="-457200" algn="just"/>
            <a:r>
              <a:rPr lang="en-US" sz="2200" b="1" u="sng" dirty="0" smtClean="0"/>
              <a:t>Viral Encephalitis</a:t>
            </a:r>
          </a:p>
        </p:txBody>
      </p:sp>
    </p:spTree>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1400" y="76200"/>
            <a:ext cx="1723549" cy="46166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400" b="1" dirty="0" smtClean="0"/>
              <a:t>Encephalitis</a:t>
            </a:r>
          </a:p>
        </p:txBody>
      </p:sp>
      <p:sp>
        <p:nvSpPr>
          <p:cNvPr id="3" name="TextBox 2"/>
          <p:cNvSpPr txBox="1"/>
          <p:nvPr/>
        </p:nvSpPr>
        <p:spPr>
          <a:xfrm>
            <a:off x="1" y="762000"/>
            <a:ext cx="9144000" cy="5940088"/>
          </a:xfrm>
          <a:prstGeom prst="rect">
            <a:avLst/>
          </a:prstGeom>
          <a:noFill/>
        </p:spPr>
        <p:txBody>
          <a:bodyPr wrap="square" rtlCol="0">
            <a:spAutoFit/>
          </a:bodyPr>
          <a:lstStyle/>
          <a:p>
            <a:pPr algn="just"/>
            <a:r>
              <a:rPr lang="en-US" sz="2000" b="1" dirty="0" smtClean="0"/>
              <a:t>Clinical features:</a:t>
            </a:r>
          </a:p>
          <a:p>
            <a:pPr marL="342900" indent="-342900" algn="just">
              <a:buFont typeface="Arial" pitchFamily="34" charset="0"/>
              <a:buChar char="•"/>
            </a:pPr>
            <a:r>
              <a:rPr lang="en-US" sz="2000" dirty="0" smtClean="0"/>
              <a:t>Fever and headache</a:t>
            </a:r>
          </a:p>
          <a:p>
            <a:pPr marL="342900" indent="-342900" algn="just">
              <a:buFont typeface="Arial" pitchFamily="34" charset="0"/>
              <a:buChar char="•"/>
            </a:pPr>
            <a:r>
              <a:rPr lang="en-US" sz="2000" dirty="0" smtClean="0"/>
              <a:t>Brain aberration (i.e., disorientation, neurological deficits, seizures)</a:t>
            </a:r>
          </a:p>
          <a:p>
            <a:pPr marL="342900" indent="-342900" algn="just">
              <a:buFont typeface="Arial" pitchFamily="34" charset="0"/>
              <a:buChar char="•"/>
            </a:pPr>
            <a:r>
              <a:rPr lang="en-US" sz="2000" dirty="0" smtClean="0"/>
              <a:t>Poor appetite</a:t>
            </a:r>
          </a:p>
          <a:p>
            <a:pPr marL="342900" indent="-342900" algn="just">
              <a:buFont typeface="Arial" pitchFamily="34" charset="0"/>
              <a:buChar char="•"/>
            </a:pPr>
            <a:r>
              <a:rPr lang="en-US" sz="2000" dirty="0" smtClean="0"/>
              <a:t>Lethargy (sleepiness, decreased alertness and fatigue)</a:t>
            </a:r>
          </a:p>
          <a:p>
            <a:pPr marL="342900" indent="-342900" algn="just">
              <a:buFont typeface="Arial" pitchFamily="34" charset="0"/>
              <a:buChar char="•"/>
            </a:pPr>
            <a:r>
              <a:rPr lang="en-US" sz="2000" dirty="0" smtClean="0"/>
              <a:t>Malaise</a:t>
            </a:r>
          </a:p>
          <a:p>
            <a:pPr marL="342900" indent="-342900" algn="just">
              <a:buFont typeface="Arial" pitchFamily="34" charset="0"/>
              <a:buChar char="•"/>
            </a:pPr>
            <a:r>
              <a:rPr lang="en-US" sz="2000" dirty="0" smtClean="0"/>
              <a:t>Nausea and vomiting</a:t>
            </a:r>
          </a:p>
          <a:p>
            <a:pPr marL="342900" indent="-342900" algn="just">
              <a:buFont typeface="Arial" pitchFamily="34" charset="0"/>
              <a:buChar char="•"/>
            </a:pPr>
            <a:r>
              <a:rPr lang="en-US" sz="2000" dirty="0" smtClean="0"/>
              <a:t>A general sick feeling</a:t>
            </a:r>
          </a:p>
          <a:p>
            <a:pPr marL="342900" indent="-342900" algn="just">
              <a:buFont typeface="Arial" pitchFamily="34" charset="0"/>
              <a:buChar char="•"/>
            </a:pPr>
            <a:endParaRPr lang="en-US" sz="2000" dirty="0" smtClean="0"/>
          </a:p>
          <a:p>
            <a:pPr marL="342900" indent="-342900" algn="just">
              <a:buFont typeface="Arial" pitchFamily="34" charset="0"/>
              <a:buChar char="•"/>
            </a:pPr>
            <a:endParaRPr lang="en-US" sz="2000" dirty="0" smtClean="0"/>
          </a:p>
          <a:p>
            <a:pPr marL="342900" indent="-342900" algn="just"/>
            <a:r>
              <a:rPr lang="en-US" sz="2000" b="1" dirty="0" smtClean="0"/>
              <a:t>In more severe case:</a:t>
            </a:r>
          </a:p>
          <a:p>
            <a:pPr marL="342900" indent="-342900" algn="just">
              <a:buFont typeface="Arial" pitchFamily="34" charset="0"/>
              <a:buChar char="•"/>
            </a:pPr>
            <a:r>
              <a:rPr lang="en-US" sz="2000" dirty="0" smtClean="0"/>
              <a:t>Severe headache and irritability</a:t>
            </a:r>
          </a:p>
          <a:p>
            <a:pPr marL="342900" indent="-342900" algn="just">
              <a:buFont typeface="Arial" pitchFamily="34" charset="0"/>
              <a:buChar char="•"/>
            </a:pPr>
            <a:r>
              <a:rPr lang="en-US" sz="2000" dirty="0" smtClean="0"/>
              <a:t>Nausea and vomiting</a:t>
            </a:r>
          </a:p>
          <a:p>
            <a:pPr marL="342900" indent="-342900" algn="just">
              <a:buFont typeface="Arial" pitchFamily="34" charset="0"/>
              <a:buChar char="•"/>
            </a:pPr>
            <a:r>
              <a:rPr lang="en-US" sz="2000" dirty="0" smtClean="0"/>
              <a:t>Stiff neck</a:t>
            </a:r>
          </a:p>
          <a:p>
            <a:pPr marL="342900" indent="-342900" algn="just">
              <a:buFont typeface="Arial" pitchFamily="34" charset="0"/>
              <a:buChar char="•"/>
            </a:pPr>
            <a:r>
              <a:rPr lang="en-US" sz="2000" dirty="0" smtClean="0"/>
              <a:t>Change in mental status (confusion, drowsiness, disorientation, etc.)</a:t>
            </a:r>
          </a:p>
          <a:p>
            <a:pPr marL="342900" indent="-342900" algn="just">
              <a:buFont typeface="Arial" pitchFamily="34" charset="0"/>
              <a:buChar char="•"/>
            </a:pPr>
            <a:r>
              <a:rPr lang="en-US" sz="2000" dirty="0" smtClean="0"/>
              <a:t>Convulsion (seizures)</a:t>
            </a:r>
          </a:p>
          <a:p>
            <a:pPr marL="342900" indent="-342900" algn="just">
              <a:buFont typeface="Arial" pitchFamily="34" charset="0"/>
              <a:buChar char="•"/>
            </a:pPr>
            <a:r>
              <a:rPr lang="en-US" sz="2000" dirty="0" smtClean="0"/>
              <a:t>Problem with walking, speech or hearing or vision.</a:t>
            </a:r>
          </a:p>
          <a:p>
            <a:pPr marL="342900" indent="-342900" algn="just">
              <a:buFont typeface="Arial" pitchFamily="34" charset="0"/>
              <a:buChar char="•"/>
            </a:pPr>
            <a:r>
              <a:rPr lang="en-US" sz="2000" dirty="0" smtClean="0"/>
              <a:t>Sensitivity to light</a:t>
            </a:r>
          </a:p>
          <a:p>
            <a:pPr marL="342900" indent="-342900" algn="just">
              <a:buFont typeface="Arial" pitchFamily="34" charset="0"/>
              <a:buChar char="•"/>
            </a:pPr>
            <a:r>
              <a:rPr lang="en-US" sz="2000" dirty="0" smtClean="0"/>
              <a:t>Sudden memory loss, coma.</a:t>
            </a:r>
            <a:endParaRPr lang="en-US" sz="2000" dirty="0"/>
          </a:p>
        </p:txBody>
      </p:sp>
    </p:spTree>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967335"/>
            <a:ext cx="9144000" cy="584775"/>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en-US" sz="3200" b="1" dirty="0" smtClean="0"/>
              <a:t>Poliomyelitis</a:t>
            </a:r>
          </a:p>
        </p:txBody>
      </p:sp>
    </p:spTree>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1400" y="76200"/>
            <a:ext cx="1823384" cy="461665"/>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2400" b="1" dirty="0" smtClean="0"/>
              <a:t>Poliomyelitis</a:t>
            </a:r>
          </a:p>
        </p:txBody>
      </p:sp>
      <p:pic>
        <p:nvPicPr>
          <p:cNvPr id="4" name="Picture 3"/>
          <p:cNvPicPr>
            <a:picLocks noChangeAspect="1" noChangeArrowheads="1"/>
          </p:cNvPicPr>
          <p:nvPr/>
        </p:nvPicPr>
        <p:blipFill>
          <a:blip r:embed="rId3"/>
          <a:srcRect/>
          <a:stretch>
            <a:fillRect/>
          </a:stretch>
        </p:blipFill>
        <p:spPr bwMode="auto">
          <a:xfrm>
            <a:off x="6019800" y="0"/>
            <a:ext cx="3124200" cy="6858000"/>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0" y="762000"/>
            <a:ext cx="5943600" cy="5509200"/>
          </a:xfrm>
          <a:prstGeom prst="rect">
            <a:avLst/>
          </a:prstGeom>
        </p:spPr>
        <p:txBody>
          <a:bodyPr wrap="square">
            <a:spAutoFit/>
          </a:bodyPr>
          <a:lstStyle/>
          <a:p>
            <a:pPr marL="457200" indent="-457200" algn="just">
              <a:buFont typeface="Arial" pitchFamily="34" charset="0"/>
              <a:buChar char="•"/>
            </a:pPr>
            <a:r>
              <a:rPr lang="en-US" sz="2200" dirty="0" smtClean="0"/>
              <a:t>Usually caused by </a:t>
            </a:r>
            <a:r>
              <a:rPr lang="en-US" sz="2200" i="1" dirty="0" smtClean="0">
                <a:solidFill>
                  <a:srgbClr val="0070C0"/>
                </a:solidFill>
              </a:rPr>
              <a:t>polioviruses</a:t>
            </a:r>
            <a:r>
              <a:rPr lang="en-US" sz="2200" i="1" dirty="0" smtClean="0"/>
              <a:t> </a:t>
            </a:r>
            <a:r>
              <a:rPr lang="en-US" sz="2200" dirty="0" smtClean="0"/>
              <a:t>and, occasionally</a:t>
            </a:r>
            <a:r>
              <a:rPr lang="en-US" sz="2200" i="1" dirty="0" smtClean="0"/>
              <a:t>, </a:t>
            </a:r>
            <a:r>
              <a:rPr lang="en-US" sz="2200" dirty="0" smtClean="0"/>
              <a:t>by other </a:t>
            </a:r>
            <a:r>
              <a:rPr lang="en-US" sz="2200" i="1" dirty="0" smtClean="0"/>
              <a:t>enteroviruses. </a:t>
            </a:r>
          </a:p>
          <a:p>
            <a:pPr marL="457200" indent="-457200" algn="just">
              <a:buFont typeface="Arial" pitchFamily="34" charset="0"/>
              <a:buChar char="•"/>
            </a:pPr>
            <a:endParaRPr lang="en-US" sz="2200" i="1" dirty="0" smtClean="0"/>
          </a:p>
          <a:p>
            <a:pPr marL="457200" indent="-457200" algn="just">
              <a:buFont typeface="Arial" pitchFamily="34" charset="0"/>
              <a:buChar char="•"/>
            </a:pPr>
            <a:r>
              <a:rPr lang="en-US" sz="2200" dirty="0" smtClean="0"/>
              <a:t>Also known as </a:t>
            </a:r>
            <a:r>
              <a:rPr lang="en-US" sz="2200" dirty="0" smtClean="0">
                <a:solidFill>
                  <a:srgbClr val="0070C0"/>
                </a:solidFill>
              </a:rPr>
              <a:t>infantile paralysis</a:t>
            </a:r>
            <a:r>
              <a:rPr lang="en-US" sz="2200" dirty="0" smtClean="0"/>
              <a:t>, disease is caused by a viral infection involving the brain and spinal cord. </a:t>
            </a:r>
          </a:p>
          <a:p>
            <a:pPr marL="457200" indent="-457200" algn="just">
              <a:buFont typeface="Arial" pitchFamily="34" charset="0"/>
              <a:buChar char="•"/>
            </a:pPr>
            <a:endParaRPr lang="en-US" sz="2200" dirty="0" smtClean="0"/>
          </a:p>
          <a:p>
            <a:pPr marL="457200" indent="-457200" algn="just">
              <a:buFont typeface="Arial" pitchFamily="34" charset="0"/>
              <a:buChar char="•"/>
            </a:pPr>
            <a:r>
              <a:rPr lang="en-US" sz="2200" dirty="0" smtClean="0"/>
              <a:t>Infection is spread by </a:t>
            </a:r>
            <a:r>
              <a:rPr lang="en-US" sz="2200" dirty="0" smtClean="0">
                <a:solidFill>
                  <a:srgbClr val="0070C0"/>
                </a:solidFill>
              </a:rPr>
              <a:t>food contaminated </a:t>
            </a:r>
            <a:r>
              <a:rPr lang="en-US" sz="2200" dirty="0" smtClean="0"/>
              <a:t>by infected faecal matter and the initial virus </a:t>
            </a:r>
            <a:r>
              <a:rPr lang="en-US" sz="2200" dirty="0" smtClean="0">
                <a:solidFill>
                  <a:srgbClr val="0070C0"/>
                </a:solidFill>
              </a:rPr>
              <a:t>multiplication</a:t>
            </a:r>
            <a:r>
              <a:rPr lang="en-US" sz="2200" dirty="0" smtClean="0"/>
              <a:t> occurs in the alimentary tract. </a:t>
            </a:r>
          </a:p>
          <a:p>
            <a:pPr marL="457200" indent="-457200" algn="just">
              <a:buFont typeface="Arial" pitchFamily="34" charset="0"/>
              <a:buChar char="•"/>
            </a:pPr>
            <a:endParaRPr lang="en-US" sz="2200" dirty="0" smtClean="0"/>
          </a:p>
          <a:p>
            <a:pPr marL="457200" indent="-457200" algn="just">
              <a:buFont typeface="Arial" pitchFamily="34" charset="0"/>
              <a:buChar char="•"/>
            </a:pPr>
            <a:r>
              <a:rPr lang="en-US" sz="2200" dirty="0" smtClean="0"/>
              <a:t>The viruses are then </a:t>
            </a:r>
            <a:r>
              <a:rPr lang="en-US" sz="2200" dirty="0" smtClean="0">
                <a:solidFill>
                  <a:srgbClr val="0070C0"/>
                </a:solidFill>
              </a:rPr>
              <a:t>blood-borne</a:t>
            </a:r>
            <a:r>
              <a:rPr lang="en-US" sz="2200" dirty="0" smtClean="0"/>
              <a:t> to the </a:t>
            </a:r>
            <a:r>
              <a:rPr lang="en-US" sz="2200" dirty="0" smtClean="0">
                <a:solidFill>
                  <a:srgbClr val="0070C0"/>
                </a:solidFill>
              </a:rPr>
              <a:t>nervous</a:t>
            </a:r>
            <a:r>
              <a:rPr lang="en-US" sz="2200" dirty="0" smtClean="0"/>
              <a:t> </a:t>
            </a:r>
            <a:r>
              <a:rPr lang="en-US" sz="2200" dirty="0" smtClean="0">
                <a:solidFill>
                  <a:srgbClr val="0070C0"/>
                </a:solidFill>
              </a:rPr>
              <a:t>system</a:t>
            </a:r>
            <a:r>
              <a:rPr lang="en-US" sz="2200" dirty="0" smtClean="0"/>
              <a:t> and invade anterior horn cells in the </a:t>
            </a:r>
            <a:r>
              <a:rPr lang="en-US" sz="2200" dirty="0" smtClean="0">
                <a:solidFill>
                  <a:srgbClr val="0070C0"/>
                </a:solidFill>
              </a:rPr>
              <a:t>spinal cord</a:t>
            </a:r>
            <a:r>
              <a:rPr lang="en-US" sz="2200" dirty="0" smtClean="0"/>
              <a:t>. Usually there is a mild febrile illness with no indication of nerve damage. </a:t>
            </a:r>
          </a:p>
        </p:txBody>
      </p:sp>
    </p:spTree>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1400" y="76200"/>
            <a:ext cx="1823384" cy="461665"/>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2400" b="1" dirty="0" smtClean="0"/>
              <a:t>Poliomyelitis</a:t>
            </a:r>
          </a:p>
        </p:txBody>
      </p:sp>
      <p:sp>
        <p:nvSpPr>
          <p:cNvPr id="3" name="Rectangle 2"/>
          <p:cNvSpPr/>
          <p:nvPr/>
        </p:nvSpPr>
        <p:spPr>
          <a:xfrm>
            <a:off x="0" y="685800"/>
            <a:ext cx="9144000" cy="3231654"/>
          </a:xfrm>
          <a:prstGeom prst="rect">
            <a:avLst/>
          </a:prstGeom>
        </p:spPr>
        <p:txBody>
          <a:bodyPr wrap="square">
            <a:spAutoFit/>
          </a:bodyPr>
          <a:lstStyle/>
          <a:p>
            <a:pPr marL="457200" indent="-457200" algn="just">
              <a:buFont typeface="Arial" pitchFamily="34" charset="0"/>
              <a:buChar char="•"/>
            </a:pPr>
            <a:r>
              <a:rPr lang="en-US" sz="2400" dirty="0" smtClean="0"/>
              <a:t>Irreversible damage to lower motor neurons causes </a:t>
            </a:r>
            <a:r>
              <a:rPr lang="en-US" sz="2400" dirty="0" smtClean="0">
                <a:solidFill>
                  <a:srgbClr val="0070C0"/>
                </a:solidFill>
              </a:rPr>
              <a:t>muscle paralysis </a:t>
            </a:r>
            <a:r>
              <a:rPr lang="en-US" sz="2400" dirty="0" smtClean="0"/>
              <a:t>which, in the limbs, may lead to deformity because of the unopposed tonal contraction of antagonistic muscles (</a:t>
            </a:r>
            <a:r>
              <a:rPr lang="en-US" sz="2400" i="1" dirty="0" smtClean="0">
                <a:solidFill>
                  <a:srgbClr val="0070C0"/>
                </a:solidFill>
              </a:rPr>
              <a:t>flaccid paralysis</a:t>
            </a:r>
            <a:r>
              <a:rPr lang="en-US" sz="2400" dirty="0" smtClean="0"/>
              <a:t>).</a:t>
            </a:r>
          </a:p>
          <a:p>
            <a:pPr marL="457200" indent="-457200" algn="just">
              <a:buFont typeface="Arial" pitchFamily="34" charset="0"/>
              <a:buChar char="•"/>
            </a:pPr>
            <a:endParaRPr lang="en-US" dirty="0" smtClean="0"/>
          </a:p>
          <a:p>
            <a:pPr marL="457200" indent="-457200" algn="just">
              <a:buFont typeface="Arial" pitchFamily="34" charset="0"/>
              <a:buChar char="•"/>
            </a:pPr>
            <a:r>
              <a:rPr lang="en-US" sz="2400" dirty="0" smtClean="0"/>
              <a:t>Death may occur owing to </a:t>
            </a:r>
            <a:r>
              <a:rPr lang="en-US" sz="2400" dirty="0" smtClean="0">
                <a:solidFill>
                  <a:srgbClr val="0070C0"/>
                </a:solidFill>
              </a:rPr>
              <a:t>respiratory paralysis</a:t>
            </a:r>
            <a:r>
              <a:rPr lang="en-US" sz="2400" dirty="0" smtClean="0"/>
              <a:t>. </a:t>
            </a:r>
          </a:p>
          <a:p>
            <a:pPr marL="457200" indent="-457200" algn="just">
              <a:buFont typeface="Arial" pitchFamily="34" charset="0"/>
              <a:buChar char="•"/>
            </a:pPr>
            <a:endParaRPr lang="en-US" dirty="0" smtClean="0"/>
          </a:p>
          <a:p>
            <a:pPr marL="457200" indent="-457200" algn="just">
              <a:buFont typeface="Arial" pitchFamily="34" charset="0"/>
              <a:buChar char="•"/>
            </a:pPr>
            <a:r>
              <a:rPr lang="en-US" sz="2400" dirty="0" smtClean="0"/>
              <a:t>Vaccination </a:t>
            </a:r>
            <a:r>
              <a:rPr lang="en-US" sz="2400" dirty="0" err="1" smtClean="0"/>
              <a:t>programmes</a:t>
            </a:r>
            <a:r>
              <a:rPr lang="en-US" sz="2400" dirty="0" smtClean="0"/>
              <a:t> and Oral </a:t>
            </a:r>
            <a:r>
              <a:rPr lang="en-US" sz="2400" dirty="0"/>
              <a:t>p</a:t>
            </a:r>
            <a:r>
              <a:rPr lang="en-US" sz="2400" dirty="0" smtClean="0"/>
              <a:t>olio treatment have now almost eradicated this disease.</a:t>
            </a:r>
            <a:endParaRPr lang="en-US" sz="2400" dirty="0"/>
          </a:p>
        </p:txBody>
      </p:sp>
      <p:pic>
        <p:nvPicPr>
          <p:cNvPr id="4" name="Picture 3"/>
          <p:cNvPicPr>
            <a:picLocks noChangeAspect="1" noChangeArrowheads="1"/>
          </p:cNvPicPr>
          <p:nvPr/>
        </p:nvPicPr>
        <p:blipFill>
          <a:blip r:embed="rId3" cstate="print"/>
          <a:srcRect/>
          <a:stretch>
            <a:fillRect/>
          </a:stretch>
        </p:blipFill>
        <p:spPr bwMode="auto">
          <a:xfrm>
            <a:off x="4038600" y="3523414"/>
            <a:ext cx="4953000" cy="3334585"/>
          </a:xfrm>
          <a:prstGeom prst="rect">
            <a:avLst/>
          </a:prstGeom>
          <a:ln>
            <a:noFill/>
          </a:ln>
          <a:effectLst>
            <a:softEdge rad="112500"/>
          </a:effectLst>
        </p:spPr>
      </p:pic>
    </p:spTree>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814935"/>
            <a:ext cx="9144000" cy="5232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sz="2800" b="1" dirty="0" smtClean="0"/>
              <a:t>Inflammatory/Peripheral Neuropathy</a:t>
            </a:r>
          </a:p>
        </p:txBody>
      </p:sp>
    </p:spTree>
    <p:extLst>
      <p:ext uri="{BB962C8B-B14F-4D97-AF65-F5344CB8AC3E}">
        <p14:creationId xmlns:p14="http://schemas.microsoft.com/office/powerpoint/2010/main" val="2164775825"/>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0"/>
            <a:ext cx="9144000" cy="6153150"/>
          </a:xfrm>
          <a:prstGeom prst="rect">
            <a:avLst/>
          </a:prstGeom>
          <a:noFill/>
          <a:ln w="9525">
            <a:noFill/>
            <a:miter lim="800000"/>
            <a:headEnd/>
            <a:tailEnd/>
          </a:ln>
          <a:effectLst/>
        </p:spPr>
      </p:pic>
      <p:sp>
        <p:nvSpPr>
          <p:cNvPr id="3" name="Rectangle 2"/>
          <p:cNvSpPr/>
          <p:nvPr/>
        </p:nvSpPr>
        <p:spPr>
          <a:xfrm>
            <a:off x="1143000" y="6336268"/>
            <a:ext cx="7086600" cy="400110"/>
          </a:xfrm>
          <a:prstGeom prst="rect">
            <a:avLst/>
          </a:prstGeom>
        </p:spPr>
        <p:txBody>
          <a:bodyPr wrap="square">
            <a:spAutoFit/>
          </a:bodyPr>
          <a:lstStyle/>
          <a:p>
            <a:r>
              <a:rPr lang="en-US" sz="2000" b="1" dirty="0" smtClean="0"/>
              <a:t>Fig: Functional components of the nervous system.</a:t>
            </a:r>
            <a:endParaRPr lang="en-US" sz="2000" dirty="0"/>
          </a:p>
        </p:txBody>
      </p:sp>
      <p:sp>
        <p:nvSpPr>
          <p:cNvPr id="4" name="TextBox 3"/>
          <p:cNvSpPr txBox="1"/>
          <p:nvPr/>
        </p:nvSpPr>
        <p:spPr>
          <a:xfrm>
            <a:off x="6019801" y="5334000"/>
            <a:ext cx="3124200" cy="646331"/>
          </a:xfrm>
          <a:prstGeom prst="rect">
            <a:avLst/>
          </a:prstGeom>
          <a:solidFill>
            <a:schemeClr val="bg2"/>
          </a:solidFill>
        </p:spPr>
        <p:txBody>
          <a:bodyPr wrap="square" rtlCol="0">
            <a:spAutoFit/>
          </a:bodyPr>
          <a:lstStyle/>
          <a:p>
            <a:r>
              <a:rPr lang="en-US" sz="3600" dirty="0" smtClean="0"/>
              <a:t>                                                </a:t>
            </a:r>
            <a:endParaRPr lang="en-US" sz="3600" dirty="0"/>
          </a:p>
        </p:txBody>
      </p:sp>
    </p:spTree>
  </p:cSld>
  <p:clrMapOvr>
    <a:masterClrMapping/>
  </p:clrMapOvr>
  <p:transition spd="slow">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14400"/>
            <a:ext cx="9144000" cy="5693866"/>
          </a:xfrm>
          <a:prstGeom prst="rect">
            <a:avLst/>
          </a:prstGeom>
        </p:spPr>
        <p:txBody>
          <a:bodyPr wrap="square">
            <a:spAutoFit/>
          </a:bodyPr>
          <a:lstStyle/>
          <a:p>
            <a:pPr algn="just"/>
            <a:r>
              <a:rPr lang="en-US" sz="2000" dirty="0" smtClean="0"/>
              <a:t>Peripheral neuropathy is the term used for disorders of the peripheral nerves of any cause. It may be polyneuropathy, mononeuropathy and mononeuropathy multiplex.</a:t>
            </a:r>
          </a:p>
          <a:p>
            <a:pPr algn="just"/>
            <a:endParaRPr lang="en-US" sz="2000" b="1" dirty="0" smtClean="0"/>
          </a:p>
          <a:p>
            <a:pPr algn="just"/>
            <a:r>
              <a:rPr lang="en-US" sz="2400" b="1" dirty="0" smtClean="0"/>
              <a:t>i. Polyneuropathy </a:t>
            </a:r>
          </a:p>
          <a:p>
            <a:pPr marL="457200" indent="-457200" algn="just">
              <a:buFont typeface="Arial" pitchFamily="34" charset="0"/>
              <a:buChar char="•"/>
            </a:pPr>
            <a:r>
              <a:rPr lang="en-US" sz="2000" dirty="0" smtClean="0"/>
              <a:t>It is characteristically symmetrical with noticeable </a:t>
            </a:r>
            <a:r>
              <a:rPr lang="en-US" sz="2000" dirty="0" smtClean="0">
                <a:solidFill>
                  <a:srgbClr val="0070C0"/>
                </a:solidFill>
              </a:rPr>
              <a:t>sensory features </a:t>
            </a:r>
            <a:r>
              <a:rPr lang="en-US" sz="2000" dirty="0" smtClean="0"/>
              <a:t>such as </a:t>
            </a:r>
            <a:r>
              <a:rPr lang="en-US" sz="2000" dirty="0" smtClean="0">
                <a:solidFill>
                  <a:srgbClr val="0070C0"/>
                </a:solidFill>
              </a:rPr>
              <a:t>tingling</a:t>
            </a:r>
            <a:r>
              <a:rPr lang="en-US" sz="2000" dirty="0" smtClean="0"/>
              <a:t>, </a:t>
            </a:r>
            <a:r>
              <a:rPr lang="en-US" sz="2000" dirty="0" smtClean="0">
                <a:solidFill>
                  <a:srgbClr val="0070C0"/>
                </a:solidFill>
              </a:rPr>
              <a:t>pricking</a:t>
            </a:r>
            <a:r>
              <a:rPr lang="en-US" sz="2000" dirty="0" smtClean="0"/>
              <a:t>, </a:t>
            </a:r>
            <a:r>
              <a:rPr lang="en-US" sz="2000" dirty="0" smtClean="0">
                <a:solidFill>
                  <a:srgbClr val="0070C0"/>
                </a:solidFill>
              </a:rPr>
              <a:t>burning sensation </a:t>
            </a:r>
            <a:r>
              <a:rPr lang="en-US" sz="2000" dirty="0" smtClean="0"/>
              <a:t>or </a:t>
            </a:r>
            <a:r>
              <a:rPr lang="en-US" sz="2000" dirty="0" smtClean="0">
                <a:solidFill>
                  <a:srgbClr val="0070C0"/>
                </a:solidFill>
              </a:rPr>
              <a:t>dysaesthesia</a:t>
            </a:r>
            <a:r>
              <a:rPr lang="en-US" sz="2000" dirty="0" smtClean="0"/>
              <a:t> in feet and toes.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Motor features in the form of </a:t>
            </a:r>
            <a:r>
              <a:rPr lang="en-US" sz="2000" dirty="0" smtClean="0">
                <a:solidFill>
                  <a:srgbClr val="0070C0"/>
                </a:solidFill>
              </a:rPr>
              <a:t>muscle weakness </a:t>
            </a:r>
            <a:r>
              <a:rPr lang="en-US" sz="2000" dirty="0" smtClean="0"/>
              <a:t>and </a:t>
            </a:r>
            <a:r>
              <a:rPr lang="en-US" sz="2000" dirty="0" smtClean="0">
                <a:solidFill>
                  <a:srgbClr val="0070C0"/>
                </a:solidFill>
              </a:rPr>
              <a:t>loss of tendon reflexes </a:t>
            </a:r>
            <a:r>
              <a:rPr lang="en-US" sz="2000" dirty="0" smtClean="0"/>
              <a:t>may be present.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solidFill>
                  <a:srgbClr val="0070C0"/>
                </a:solidFill>
              </a:rPr>
              <a:t>Involvement of the autonomic nervous system </a:t>
            </a:r>
            <a:r>
              <a:rPr lang="en-US" sz="2000" dirty="0" smtClean="0"/>
              <a:t>may be associated.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Most cases have origin in </a:t>
            </a:r>
            <a:r>
              <a:rPr lang="en-US" sz="2000" dirty="0" smtClean="0">
                <a:solidFill>
                  <a:srgbClr val="0070C0"/>
                </a:solidFill>
              </a:rPr>
              <a:t>acquired metabolic and toxic causes </a:t>
            </a:r>
            <a:r>
              <a:rPr lang="en-US" sz="2000" dirty="0" smtClean="0"/>
              <a:t>such as thiamine deficiency, diabetes, amyloidosis, autoimmune demyelinating disease (</a:t>
            </a:r>
            <a:r>
              <a:rPr lang="en-US" sz="2000" dirty="0" err="1" smtClean="0"/>
              <a:t>Guillain-Barré</a:t>
            </a:r>
            <a:r>
              <a:rPr lang="en-US" sz="2000" dirty="0" smtClean="0"/>
              <a:t> syndrome), and administration of toxins and certain therapeutic agents.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t>Pathologically, </a:t>
            </a:r>
            <a:r>
              <a:rPr lang="en-US" sz="2000" dirty="0" smtClean="0"/>
              <a:t>polyneuropathy may be the result of axonal degeneration (</a:t>
            </a:r>
            <a:r>
              <a:rPr lang="en-US" sz="2000" dirty="0" err="1" smtClean="0"/>
              <a:t>axonopathy</a:t>
            </a:r>
            <a:r>
              <a:rPr lang="en-US" sz="2000" dirty="0" smtClean="0"/>
              <a:t>) or segmental </a:t>
            </a:r>
            <a:r>
              <a:rPr lang="en-US" sz="2000" dirty="0" err="1" smtClean="0"/>
              <a:t>demyelination</a:t>
            </a:r>
            <a:r>
              <a:rPr lang="en-US" sz="2000" dirty="0" smtClean="0"/>
              <a:t> (demyelinating polyneuropathy).</a:t>
            </a:r>
            <a:endParaRPr lang="en-US" sz="2000" dirty="0"/>
          </a:p>
        </p:txBody>
      </p:sp>
      <p:sp>
        <p:nvSpPr>
          <p:cNvPr id="3" name="Rectangle 2"/>
          <p:cNvSpPr/>
          <p:nvPr/>
        </p:nvSpPr>
        <p:spPr>
          <a:xfrm>
            <a:off x="2057400" y="152400"/>
            <a:ext cx="4966744" cy="461665"/>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sz="2400" b="1" dirty="0" smtClean="0"/>
              <a:t>Inflammatory/Peripheral Neuropathy</a:t>
            </a:r>
          </a:p>
        </p:txBody>
      </p:sp>
    </p:spTree>
  </p:cSld>
  <p:clrMapOvr>
    <a:masterClrMapping/>
  </p:clrMapOvr>
  <p:transition spd="slow">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Guillain-BarrÃ© syndr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300004"/>
            <a:ext cx="8382000" cy="4481796"/>
          </a:xfrm>
          <a:prstGeom prst="rect">
            <a:avLst/>
          </a:prstGeom>
        </p:spPr>
        <p:style>
          <a:lnRef idx="2">
            <a:schemeClr val="accent1"/>
          </a:lnRef>
          <a:fillRef idx="1">
            <a:schemeClr val="lt1"/>
          </a:fillRef>
          <a:effectRef idx="0">
            <a:schemeClr val="accent1"/>
          </a:effectRef>
          <a:fontRef idx="minor">
            <a:schemeClr val="dk1"/>
          </a:fontRef>
        </p:style>
      </p:pic>
      <p:sp>
        <p:nvSpPr>
          <p:cNvPr id="3" name="Rectangle 2"/>
          <p:cNvSpPr/>
          <p:nvPr/>
        </p:nvSpPr>
        <p:spPr>
          <a:xfrm>
            <a:off x="2057400" y="152400"/>
            <a:ext cx="4966744" cy="461665"/>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sz="2400" b="1" dirty="0" smtClean="0"/>
              <a:t>Inflammatory/Peripheral Neuropathy</a:t>
            </a:r>
          </a:p>
        </p:txBody>
      </p:sp>
      <p:sp>
        <p:nvSpPr>
          <p:cNvPr id="2" name="Rectangle 1"/>
          <p:cNvSpPr/>
          <p:nvPr/>
        </p:nvSpPr>
        <p:spPr>
          <a:xfrm>
            <a:off x="0" y="762000"/>
            <a:ext cx="9144000" cy="1384995"/>
          </a:xfrm>
          <a:prstGeom prst="rect">
            <a:avLst/>
          </a:prstGeom>
        </p:spPr>
        <p:txBody>
          <a:bodyPr wrap="square">
            <a:spAutoFit/>
          </a:bodyPr>
          <a:lstStyle/>
          <a:p>
            <a:pPr marL="457200" indent="-457200" algn="just">
              <a:buFont typeface="Arial" pitchFamily="34" charset="0"/>
              <a:buChar char="•"/>
            </a:pPr>
            <a:r>
              <a:rPr lang="en-US" sz="2100" b="1" dirty="0" err="1"/>
              <a:t>Guillain</a:t>
            </a:r>
            <a:r>
              <a:rPr lang="en-US" sz="2100" dirty="0" err="1"/>
              <a:t>-</a:t>
            </a:r>
            <a:r>
              <a:rPr lang="en-US" sz="2100" b="1" dirty="0" err="1"/>
              <a:t>Barré</a:t>
            </a:r>
            <a:r>
              <a:rPr lang="en-US" sz="2100" b="1" dirty="0"/>
              <a:t> </a:t>
            </a:r>
            <a:r>
              <a:rPr lang="en-US" sz="2100" b="1" dirty="0" smtClean="0"/>
              <a:t>syndrome</a:t>
            </a:r>
            <a:r>
              <a:rPr lang="en-US" sz="2100" dirty="0" smtClean="0"/>
              <a:t>, rare </a:t>
            </a:r>
            <a:r>
              <a:rPr lang="en-US" sz="2100" dirty="0"/>
              <a:t>but serious </a:t>
            </a:r>
            <a:r>
              <a:rPr lang="en-US" sz="2100" b="1" dirty="0" smtClean="0"/>
              <a:t>autoimmune</a:t>
            </a:r>
            <a:r>
              <a:rPr lang="en-US" sz="2100" dirty="0" smtClean="0"/>
              <a:t> </a:t>
            </a:r>
            <a:r>
              <a:rPr lang="en-US" sz="2100" b="1" dirty="0" smtClean="0"/>
              <a:t>disorder</a:t>
            </a:r>
            <a:r>
              <a:rPr lang="en-US" sz="2100" dirty="0" smtClean="0"/>
              <a:t>, immune </a:t>
            </a:r>
            <a:r>
              <a:rPr lang="en-US" sz="2100" dirty="0"/>
              <a:t>system attacks healthy nerve cells in </a:t>
            </a:r>
            <a:r>
              <a:rPr lang="en-US" sz="2100" dirty="0" smtClean="0"/>
              <a:t>peripheral </a:t>
            </a:r>
            <a:r>
              <a:rPr lang="en-US" sz="2100" dirty="0"/>
              <a:t>nervous system. </a:t>
            </a:r>
            <a:endParaRPr lang="en-US" sz="2100" dirty="0" smtClean="0"/>
          </a:p>
          <a:p>
            <a:pPr marL="457200" indent="-457200" algn="just">
              <a:buFont typeface="Arial" pitchFamily="34" charset="0"/>
              <a:buChar char="•"/>
            </a:pPr>
            <a:r>
              <a:rPr lang="en-US" sz="2100" dirty="0" smtClean="0"/>
              <a:t>Leads </a:t>
            </a:r>
            <a:r>
              <a:rPr lang="en-US" sz="2100" dirty="0"/>
              <a:t>to weakness, numbness, and tingling. </a:t>
            </a:r>
            <a:endParaRPr lang="en-US" sz="2100" dirty="0" smtClean="0"/>
          </a:p>
          <a:p>
            <a:pPr marL="457200" indent="-457200" algn="just">
              <a:buFont typeface="Arial" pitchFamily="34" charset="0"/>
              <a:buChar char="•"/>
            </a:pPr>
            <a:r>
              <a:rPr lang="en-US" sz="2100" dirty="0" smtClean="0"/>
              <a:t>Eventually </a:t>
            </a:r>
            <a:r>
              <a:rPr lang="en-US" sz="2100" dirty="0"/>
              <a:t>cause </a:t>
            </a:r>
            <a:r>
              <a:rPr lang="en-US" sz="2100" b="1" dirty="0"/>
              <a:t>paralysis</a:t>
            </a:r>
            <a:r>
              <a:rPr lang="en-US" sz="2100" dirty="0"/>
              <a:t>.</a:t>
            </a:r>
          </a:p>
        </p:txBody>
      </p:sp>
      <p:cxnSp>
        <p:nvCxnSpPr>
          <p:cNvPr id="5" name="Straight Connector 4"/>
          <p:cNvCxnSpPr/>
          <p:nvPr/>
        </p:nvCxnSpPr>
        <p:spPr>
          <a:xfrm>
            <a:off x="609600" y="3124200"/>
            <a:ext cx="14478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981754"/>
      </p:ext>
    </p:extLst>
  </p:cSld>
  <p:clrMapOvr>
    <a:masterClrMapping/>
  </p:clrMapOvr>
  <p:transition spd="slow">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1" y="1362031"/>
            <a:ext cx="9144000" cy="3895769"/>
          </a:xfrm>
          <a:prstGeom prst="rect">
            <a:avLst/>
          </a:prstGeom>
          <a:noFill/>
          <a:ln w="9525">
            <a:noFill/>
            <a:miter lim="800000"/>
            <a:headEnd/>
            <a:tailEnd/>
          </a:ln>
          <a:effectLst/>
        </p:spPr>
      </p:pic>
      <p:sp>
        <p:nvSpPr>
          <p:cNvPr id="3" name="Rectangle 2"/>
          <p:cNvSpPr/>
          <p:nvPr/>
        </p:nvSpPr>
        <p:spPr>
          <a:xfrm>
            <a:off x="1905000" y="5754469"/>
            <a:ext cx="5715000" cy="369332"/>
          </a:xfrm>
          <a:prstGeom prst="rect">
            <a:avLst/>
          </a:prstGeom>
        </p:spPr>
        <p:txBody>
          <a:bodyPr wrap="square">
            <a:spAutoFit/>
          </a:bodyPr>
          <a:lstStyle/>
          <a:p>
            <a:r>
              <a:rPr lang="en-US" b="1" dirty="0" smtClean="0"/>
              <a:t>Fig: Pathologic reaction of peripheral nerve to injury</a:t>
            </a:r>
            <a:endParaRPr lang="en-US" dirty="0"/>
          </a:p>
        </p:txBody>
      </p:sp>
      <p:sp>
        <p:nvSpPr>
          <p:cNvPr id="4" name="Rectangle 3"/>
          <p:cNvSpPr/>
          <p:nvPr/>
        </p:nvSpPr>
        <p:spPr>
          <a:xfrm>
            <a:off x="2057400" y="152400"/>
            <a:ext cx="4966744" cy="461665"/>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sz="2400" b="1" dirty="0" smtClean="0"/>
              <a:t>Inflammatory/Peripheral Neuropathy</a:t>
            </a:r>
          </a:p>
        </p:txBody>
      </p:sp>
    </p:spTree>
  </p:cSld>
  <p:clrMapOvr>
    <a:masterClrMapping/>
  </p:clrMapOvr>
  <p:transition spd="slow">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7400" y="152400"/>
            <a:ext cx="4966744" cy="461665"/>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sz="2400" b="1" dirty="0" smtClean="0"/>
              <a:t>Inflammatory/Peripheral Neuropathy</a:t>
            </a:r>
          </a:p>
        </p:txBody>
      </p:sp>
      <p:sp>
        <p:nvSpPr>
          <p:cNvPr id="3" name="Rectangle 2"/>
          <p:cNvSpPr/>
          <p:nvPr/>
        </p:nvSpPr>
        <p:spPr>
          <a:xfrm>
            <a:off x="0" y="1167348"/>
            <a:ext cx="9144000" cy="5509200"/>
          </a:xfrm>
          <a:prstGeom prst="rect">
            <a:avLst/>
          </a:prstGeom>
        </p:spPr>
        <p:txBody>
          <a:bodyPr wrap="square">
            <a:spAutoFit/>
          </a:bodyPr>
          <a:lstStyle/>
          <a:p>
            <a:pPr algn="just"/>
            <a:r>
              <a:rPr lang="en-US" sz="2400" b="1" dirty="0" smtClean="0"/>
              <a:t>ii. </a:t>
            </a:r>
            <a:r>
              <a:rPr lang="en-US" sz="2400" b="1" dirty="0" err="1" smtClean="0"/>
              <a:t>Mononeuropathy</a:t>
            </a:r>
            <a:endParaRPr lang="en-US" sz="2400" b="1" dirty="0" smtClean="0"/>
          </a:p>
          <a:p>
            <a:pPr marL="457200" indent="-457200" algn="just">
              <a:buFont typeface="Arial" pitchFamily="34" charset="0"/>
              <a:buChar char="•"/>
            </a:pPr>
            <a:r>
              <a:rPr lang="en-US" sz="2000" dirty="0" smtClean="0"/>
              <a:t>It is focal involvement of a </a:t>
            </a:r>
            <a:r>
              <a:rPr lang="en-US" sz="2000" dirty="0" smtClean="0">
                <a:solidFill>
                  <a:srgbClr val="0070C0"/>
                </a:solidFill>
              </a:rPr>
              <a:t>single nerve</a:t>
            </a:r>
            <a:r>
              <a:rPr lang="en-US" sz="2000" dirty="0" smtClean="0"/>
              <a: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It is generally the result of </a:t>
            </a:r>
            <a:r>
              <a:rPr lang="en-US" sz="2000" dirty="0" smtClean="0">
                <a:solidFill>
                  <a:srgbClr val="0070C0"/>
                </a:solidFill>
              </a:rPr>
              <a:t>local causes </a:t>
            </a:r>
            <a:r>
              <a:rPr lang="en-US" sz="2000" dirty="0" smtClean="0"/>
              <a:t>such as direct </a:t>
            </a:r>
            <a:r>
              <a:rPr lang="en-US" sz="2000" dirty="0" smtClean="0">
                <a:solidFill>
                  <a:srgbClr val="0070C0"/>
                </a:solidFill>
              </a:rPr>
              <a:t>trauma</a:t>
            </a:r>
            <a:r>
              <a:rPr lang="en-US" sz="2000" dirty="0" smtClean="0"/>
              <a:t>, </a:t>
            </a:r>
            <a:r>
              <a:rPr lang="en-US" sz="2000" dirty="0" smtClean="0">
                <a:solidFill>
                  <a:srgbClr val="0070C0"/>
                </a:solidFill>
              </a:rPr>
              <a:t>compression</a:t>
            </a:r>
            <a:r>
              <a:rPr lang="en-US" sz="2000" dirty="0" smtClean="0"/>
              <a:t> and </a:t>
            </a:r>
            <a:r>
              <a:rPr lang="en-US" sz="2000" dirty="0" smtClean="0">
                <a:solidFill>
                  <a:srgbClr val="0070C0"/>
                </a:solidFill>
              </a:rPr>
              <a:t>entrapment</a:t>
            </a:r>
            <a:r>
              <a:rPr lang="en-US" sz="2000" dirty="0" smtClean="0"/>
              <a:t>.</a:t>
            </a:r>
          </a:p>
          <a:p>
            <a:pPr algn="just"/>
            <a:endParaRPr lang="en-US" sz="2000" b="1" dirty="0" smtClean="0"/>
          </a:p>
          <a:p>
            <a:pPr algn="just"/>
            <a:endParaRPr lang="en-US" sz="2400" b="1" dirty="0" smtClean="0"/>
          </a:p>
          <a:p>
            <a:pPr algn="just"/>
            <a:r>
              <a:rPr lang="en-US" sz="2400" b="1" dirty="0" smtClean="0"/>
              <a:t>iii. </a:t>
            </a:r>
            <a:r>
              <a:rPr lang="en-US" sz="2400" b="1" dirty="0" err="1" smtClean="0"/>
              <a:t>Mononeuropathy</a:t>
            </a:r>
            <a:r>
              <a:rPr lang="en-US" sz="2400" b="1" dirty="0" smtClean="0"/>
              <a:t> multiplex or multifocal neuropathy</a:t>
            </a:r>
          </a:p>
          <a:p>
            <a:pPr marL="457200" indent="-457200" algn="just">
              <a:buFont typeface="Arial" pitchFamily="34" charset="0"/>
              <a:buChar char="•"/>
            </a:pPr>
            <a:r>
              <a:rPr lang="en-US" sz="2000" dirty="0" smtClean="0"/>
              <a:t>It</a:t>
            </a:r>
            <a:r>
              <a:rPr lang="en-US" sz="2000" b="1" dirty="0" smtClean="0"/>
              <a:t> </a:t>
            </a:r>
            <a:r>
              <a:rPr lang="en-US" sz="2000" dirty="0" smtClean="0"/>
              <a:t>is defined as simultaneous or sequential multifocal involvement of nerve trunks which are not in continuity.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involvement may be partial or complete and may evolve over days or years.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Multifocal neuropathy represents part of spectrum of </a:t>
            </a:r>
            <a:r>
              <a:rPr lang="en-US" sz="2000" dirty="0" smtClean="0">
                <a:solidFill>
                  <a:srgbClr val="0070C0"/>
                </a:solidFill>
              </a:rPr>
              <a:t>chronic acquired demyelinating neuropathy</a:t>
            </a:r>
            <a:r>
              <a:rPr lang="en-US" sz="2000" dirty="0" smtClean="0"/>
              <a:t>.</a:t>
            </a:r>
          </a:p>
          <a:p>
            <a:pPr algn="just"/>
            <a:endParaRPr lang="en-US" sz="2000" b="1" dirty="0" smtClean="0"/>
          </a:p>
          <a:p>
            <a:pPr algn="just"/>
            <a:endParaRPr lang="en-US" sz="2000" b="1" dirty="0" smtClean="0"/>
          </a:p>
        </p:txBody>
      </p:sp>
    </p:spTree>
  </p:cSld>
  <p:clrMapOvr>
    <a:masterClrMapping/>
  </p:clrMapOvr>
  <p:transition spd="slow">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86335"/>
            <a:ext cx="9144000" cy="707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4000" b="1" dirty="0" smtClean="0"/>
              <a:t>Brain Tumors / Tumors of CNS</a:t>
            </a:r>
          </a:p>
        </p:txBody>
      </p:sp>
    </p:spTree>
  </p:cSld>
  <p:clrMapOvr>
    <a:masterClrMapping/>
  </p:clrMapOvr>
  <p:transition spd="slow">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091148"/>
            <a:ext cx="9144000" cy="5047536"/>
          </a:xfrm>
          <a:prstGeom prst="rect">
            <a:avLst/>
          </a:prstGeom>
        </p:spPr>
        <p:txBody>
          <a:bodyPr wrap="square">
            <a:spAutoFit/>
          </a:bodyPr>
          <a:lstStyle/>
          <a:p>
            <a:pPr marL="457200" indent="-457200" algn="just">
              <a:buFont typeface="Arial" pitchFamily="34" charset="0"/>
              <a:buChar char="•"/>
            </a:pPr>
            <a:r>
              <a:rPr lang="en-US" sz="2300" dirty="0" smtClean="0"/>
              <a:t>Tumours of the CNS may originate in the brain or spinal cord (</a:t>
            </a:r>
            <a:r>
              <a:rPr lang="en-US" sz="2300" b="1" dirty="0" smtClean="0">
                <a:solidFill>
                  <a:srgbClr val="0070C0"/>
                </a:solidFill>
              </a:rPr>
              <a:t>primary</a:t>
            </a:r>
            <a:r>
              <a:rPr lang="en-US" sz="2300" dirty="0" smtClean="0"/>
              <a:t> </a:t>
            </a:r>
            <a:r>
              <a:rPr lang="en-US" sz="2300" b="1" dirty="0" smtClean="0">
                <a:solidFill>
                  <a:srgbClr val="0070C0"/>
                </a:solidFill>
              </a:rPr>
              <a:t>tumours</a:t>
            </a:r>
            <a:r>
              <a:rPr lang="en-US" sz="2300" dirty="0" smtClean="0"/>
              <a:t>), or may spread to the brain from another primary site of cancer (</a:t>
            </a:r>
            <a:r>
              <a:rPr lang="en-US" sz="2300" b="1" dirty="0" smtClean="0">
                <a:solidFill>
                  <a:srgbClr val="0070C0"/>
                </a:solidFill>
              </a:rPr>
              <a:t>metastatic tumours</a:t>
            </a:r>
            <a:r>
              <a:rPr lang="en-US" sz="2300" dirty="0" smtClean="0"/>
              <a:t>). </a:t>
            </a:r>
          </a:p>
          <a:p>
            <a:pPr marL="457200" indent="-457200" algn="just">
              <a:buFont typeface="Arial" pitchFamily="34" charset="0"/>
              <a:buChar char="•"/>
            </a:pPr>
            <a:endParaRPr lang="en-US" sz="2300" dirty="0" smtClean="0"/>
          </a:p>
          <a:p>
            <a:pPr marL="457200" indent="-457200" algn="just">
              <a:buFont typeface="Arial" pitchFamily="34" charset="0"/>
              <a:buChar char="•"/>
            </a:pPr>
            <a:r>
              <a:rPr lang="en-US" sz="2300" dirty="0" smtClean="0"/>
              <a:t>More than one-quarter of the CNS tumours are secondary metastases arising in patients undergoing treatment for systemic cancer. </a:t>
            </a:r>
          </a:p>
          <a:p>
            <a:pPr marL="457200" indent="-457200" algn="just">
              <a:buFont typeface="Arial" pitchFamily="34" charset="0"/>
              <a:buChar char="•"/>
            </a:pPr>
            <a:endParaRPr lang="en-US" sz="2300" dirty="0" smtClean="0"/>
          </a:p>
          <a:p>
            <a:pPr marL="457200" indent="-457200" algn="just">
              <a:buFont typeface="Arial" pitchFamily="34" charset="0"/>
              <a:buChar char="•"/>
            </a:pPr>
            <a:r>
              <a:rPr lang="en-US" sz="2300" dirty="0" smtClean="0"/>
              <a:t>Primary CNS tumours are the second commonest form of cancer in infants and children under the age of 15 years, exceed in frequency only by leukaemia. </a:t>
            </a:r>
          </a:p>
          <a:p>
            <a:pPr marL="457200" indent="-457200" algn="just">
              <a:buFont typeface="Arial" pitchFamily="34" charset="0"/>
              <a:buChar char="•"/>
            </a:pPr>
            <a:endParaRPr lang="en-US" sz="2300" dirty="0" smtClean="0"/>
          </a:p>
          <a:p>
            <a:pPr marL="457200" indent="-457200" algn="just">
              <a:buFont typeface="Arial" pitchFamily="34" charset="0"/>
              <a:buChar char="•"/>
            </a:pPr>
            <a:r>
              <a:rPr lang="en-US" sz="2300" dirty="0" smtClean="0"/>
              <a:t>Both benign and malignant CNS tumours are capable of producing neurologic impairment depending upon their site.</a:t>
            </a:r>
          </a:p>
          <a:p>
            <a:pPr marL="457200" indent="-457200" algn="just">
              <a:buFont typeface="Arial" pitchFamily="34" charset="0"/>
              <a:buChar char="•"/>
            </a:pPr>
            <a:endParaRPr lang="en-US" sz="2300" dirty="0" smtClean="0"/>
          </a:p>
        </p:txBody>
      </p:sp>
      <p:sp>
        <p:nvSpPr>
          <p:cNvPr id="4" name="Rectangle 3"/>
          <p:cNvSpPr/>
          <p:nvPr/>
        </p:nvSpPr>
        <p:spPr>
          <a:xfrm>
            <a:off x="2481354" y="152400"/>
            <a:ext cx="3995646"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r>
              <a:rPr lang="en-US" sz="2400" b="1" dirty="0" smtClean="0"/>
              <a:t>Brain Tumors / Tumors of CNS</a:t>
            </a:r>
          </a:p>
        </p:txBody>
      </p:sp>
    </p:spTree>
  </p:cSld>
  <p:clrMapOvr>
    <a:masterClrMapping/>
  </p:clrMapOvr>
  <p:transition spd="slow">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091148"/>
            <a:ext cx="9144000" cy="4693593"/>
          </a:xfrm>
          <a:prstGeom prst="rect">
            <a:avLst/>
          </a:prstGeom>
        </p:spPr>
        <p:txBody>
          <a:bodyPr wrap="square">
            <a:spAutoFit/>
          </a:bodyPr>
          <a:lstStyle/>
          <a:p>
            <a:pPr marL="457200" indent="-457200" algn="just">
              <a:buFont typeface="Arial" pitchFamily="34" charset="0"/>
              <a:buChar char="•"/>
            </a:pPr>
            <a:r>
              <a:rPr lang="en-US" sz="2300" dirty="0" smtClean="0"/>
              <a:t>Primary CNS tumours or intracranial tumours include: tumours arising from constituent </a:t>
            </a:r>
            <a:r>
              <a:rPr lang="en-US" sz="2300" b="1" dirty="0" smtClean="0"/>
              <a:t>cells of the brain </a:t>
            </a:r>
            <a:r>
              <a:rPr lang="en-US" sz="2300" dirty="0" smtClean="0"/>
              <a:t>and from the </a:t>
            </a:r>
            <a:r>
              <a:rPr lang="en-US" sz="2300" b="1" dirty="0" smtClean="0"/>
              <a:t>supporting tissues</a:t>
            </a:r>
            <a:r>
              <a:rPr lang="en-US" sz="2300" dirty="0" smtClean="0"/>
              <a:t>. </a:t>
            </a:r>
          </a:p>
          <a:p>
            <a:pPr marL="457200" indent="-457200" algn="just">
              <a:buFont typeface="Arial" pitchFamily="34" charset="0"/>
              <a:buChar char="•"/>
            </a:pPr>
            <a:endParaRPr lang="en-US" sz="2300" i="1" dirty="0" smtClean="0"/>
          </a:p>
          <a:p>
            <a:pPr marL="457200" indent="-457200" algn="just">
              <a:buFont typeface="Arial" pitchFamily="34" charset="0"/>
              <a:buChar char="•"/>
            </a:pPr>
            <a:endParaRPr lang="en-US" sz="2300" i="1" dirty="0" smtClean="0"/>
          </a:p>
          <a:p>
            <a:pPr marL="457200" indent="-457200" algn="just">
              <a:buFont typeface="Arial" pitchFamily="34" charset="0"/>
              <a:buChar char="•"/>
            </a:pPr>
            <a:r>
              <a:rPr lang="en-US" sz="2300" dirty="0" smtClean="0"/>
              <a:t>Childhood brain tumours arise from more primitive cells (e.g. neuroblastoma, medulloblastoma).</a:t>
            </a:r>
          </a:p>
          <a:p>
            <a:pPr marL="457200" indent="-457200" algn="just">
              <a:buFont typeface="Arial" pitchFamily="34" charset="0"/>
              <a:buChar char="•"/>
            </a:pPr>
            <a:endParaRPr lang="en-US" sz="2300" dirty="0" smtClean="0"/>
          </a:p>
          <a:p>
            <a:pPr marL="457200" indent="-457200" algn="just">
              <a:buFont typeface="Arial" pitchFamily="34" charset="0"/>
              <a:buChar char="•"/>
            </a:pPr>
            <a:endParaRPr lang="en-US" sz="2300" dirty="0" smtClean="0"/>
          </a:p>
          <a:p>
            <a:pPr marL="457200" indent="-457200">
              <a:buFont typeface="Arial" pitchFamily="34" charset="0"/>
              <a:buChar char="•"/>
            </a:pPr>
            <a:r>
              <a:rPr lang="en-US" sz="2300" dirty="0" smtClean="0"/>
              <a:t>Among the primary brain tumours, </a:t>
            </a:r>
          </a:p>
          <a:p>
            <a:pPr marL="1371600" lvl="2" indent="-457200">
              <a:buFont typeface="Wingdings" pitchFamily="2" charset="2"/>
              <a:buChar char="§"/>
            </a:pPr>
            <a:r>
              <a:rPr lang="en-US" sz="2300" b="1" dirty="0" smtClean="0"/>
              <a:t>gliomas</a:t>
            </a:r>
            <a:r>
              <a:rPr lang="en-US" sz="2300" dirty="0" smtClean="0"/>
              <a:t> constitute 50-60%, </a:t>
            </a:r>
          </a:p>
          <a:p>
            <a:pPr marL="1371600" lvl="2" indent="-457200">
              <a:buFont typeface="Wingdings" pitchFamily="2" charset="2"/>
              <a:buChar char="§"/>
            </a:pPr>
            <a:r>
              <a:rPr lang="en-US" sz="2300" b="1" dirty="0" smtClean="0"/>
              <a:t>meningiomas</a:t>
            </a:r>
            <a:r>
              <a:rPr lang="en-US" sz="2300" dirty="0" smtClean="0"/>
              <a:t> 25%, </a:t>
            </a:r>
          </a:p>
          <a:p>
            <a:pPr marL="1371600" lvl="2" indent="-457200">
              <a:buFont typeface="Wingdings" pitchFamily="2" charset="2"/>
              <a:buChar char="§"/>
            </a:pPr>
            <a:r>
              <a:rPr lang="en-US" sz="2300" b="1" dirty="0" smtClean="0"/>
              <a:t>schwannomas</a:t>
            </a:r>
            <a:r>
              <a:rPr lang="en-US" sz="2300" dirty="0" smtClean="0"/>
              <a:t> 10% and </a:t>
            </a:r>
          </a:p>
          <a:p>
            <a:pPr marL="1371600" lvl="2" indent="-457200">
              <a:buFont typeface="Wingdings" pitchFamily="2" charset="2"/>
              <a:buChar char="§"/>
            </a:pPr>
            <a:r>
              <a:rPr lang="en-US" sz="2300" dirty="0" smtClean="0"/>
              <a:t>other primary tumours comprise the remainder.</a:t>
            </a:r>
            <a:endParaRPr lang="en-US" sz="2300" dirty="0"/>
          </a:p>
        </p:txBody>
      </p:sp>
      <p:sp>
        <p:nvSpPr>
          <p:cNvPr id="4" name="Rectangle 3"/>
          <p:cNvSpPr/>
          <p:nvPr/>
        </p:nvSpPr>
        <p:spPr>
          <a:xfrm>
            <a:off x="2481354" y="152400"/>
            <a:ext cx="3995646"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r>
              <a:rPr lang="en-US" sz="2400" b="1" dirty="0" smtClean="0"/>
              <a:t>Brain Tumors / Tumors of CNS</a:t>
            </a:r>
          </a:p>
        </p:txBody>
      </p:sp>
    </p:spTree>
  </p:cSld>
  <p:clrMapOvr>
    <a:masterClrMapping/>
  </p:clrMapOvr>
  <p:transition spd="slow">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81354" y="152400"/>
            <a:ext cx="3995646"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r>
              <a:rPr lang="en-US" sz="2400" b="1" dirty="0" smtClean="0"/>
              <a:t>Brain Tumors / Tumors of CNS</a:t>
            </a:r>
          </a:p>
        </p:txBody>
      </p:sp>
      <p:pic>
        <p:nvPicPr>
          <p:cNvPr id="2050" name="Picture 2"/>
          <p:cNvPicPr>
            <a:picLocks noChangeAspect="1" noChangeArrowheads="1"/>
          </p:cNvPicPr>
          <p:nvPr/>
        </p:nvPicPr>
        <p:blipFill>
          <a:blip r:embed="rId3"/>
          <a:srcRect/>
          <a:stretch>
            <a:fillRect/>
          </a:stretch>
        </p:blipFill>
        <p:spPr bwMode="auto">
          <a:xfrm>
            <a:off x="1219200" y="1133475"/>
            <a:ext cx="6598920" cy="4352925"/>
          </a:xfrm>
          <a:prstGeom prst="rect">
            <a:avLst/>
          </a:prstGeom>
          <a:noFill/>
          <a:ln w="9525">
            <a:noFill/>
            <a:miter lim="800000"/>
            <a:headEnd/>
            <a:tailEnd/>
          </a:ln>
          <a:effectLst/>
        </p:spPr>
      </p:pic>
      <p:sp>
        <p:nvSpPr>
          <p:cNvPr id="4" name="Rectangle 3"/>
          <p:cNvSpPr/>
          <p:nvPr/>
        </p:nvSpPr>
        <p:spPr>
          <a:xfrm>
            <a:off x="1066800" y="6000690"/>
            <a:ext cx="7239000" cy="400110"/>
          </a:xfrm>
          <a:prstGeom prst="rect">
            <a:avLst/>
          </a:prstGeom>
        </p:spPr>
        <p:txBody>
          <a:bodyPr wrap="square">
            <a:spAutoFit/>
          </a:bodyPr>
          <a:lstStyle/>
          <a:p>
            <a:r>
              <a:rPr lang="en-US" sz="2000" b="1" u="sng" dirty="0" smtClean="0"/>
              <a:t>Fig</a:t>
            </a:r>
            <a:r>
              <a:rPr lang="en-US" sz="2000" b="1" dirty="0" smtClean="0"/>
              <a:t>: </a:t>
            </a:r>
            <a:r>
              <a:rPr lang="en-US" sz="2000" b="1" u="sng" dirty="0" smtClean="0"/>
              <a:t>The anatomic distribution of common intracranial tumours.</a:t>
            </a:r>
            <a:endParaRPr lang="en-US" sz="2000" b="1" u="sng" dirty="0"/>
          </a:p>
        </p:txBody>
      </p:sp>
    </p:spTree>
  </p:cSld>
  <p:clrMapOvr>
    <a:masterClrMapping/>
  </p:clrMapOvr>
  <p:transition spd="slow">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6432530"/>
          </a:xfrm>
          <a:prstGeom prst="rect">
            <a:avLst/>
          </a:prstGeom>
        </p:spPr>
        <p:txBody>
          <a:bodyPr wrap="square">
            <a:spAutoFit/>
          </a:bodyPr>
          <a:lstStyle/>
          <a:p>
            <a:pPr algn="just"/>
            <a:r>
              <a:rPr lang="en-US" b="1" dirty="0" smtClean="0"/>
              <a:t>I. TUMOURS OF NEUROGLIA (GLIOMAS)</a:t>
            </a:r>
          </a:p>
          <a:p>
            <a:pPr marL="800100" lvl="1" indent="-342900" algn="just">
              <a:buAutoNum type="arabicPeriod"/>
            </a:pPr>
            <a:r>
              <a:rPr lang="en-US" b="1" dirty="0" smtClean="0"/>
              <a:t>Astrocytoma</a:t>
            </a:r>
          </a:p>
          <a:p>
            <a:pPr marL="800100" lvl="1" indent="-342900" algn="just">
              <a:buAutoNum type="arabicPeriod"/>
            </a:pPr>
            <a:r>
              <a:rPr lang="en-US" dirty="0" smtClean="0"/>
              <a:t>Oligodendroglioma</a:t>
            </a:r>
          </a:p>
          <a:p>
            <a:pPr marL="800100" lvl="1" indent="-342900" algn="just">
              <a:buAutoNum type="arabicPeriod"/>
            </a:pPr>
            <a:r>
              <a:rPr lang="en-US" dirty="0" smtClean="0"/>
              <a:t>Ependymoma</a:t>
            </a:r>
          </a:p>
          <a:p>
            <a:pPr marL="800100" lvl="1" indent="-342900" algn="just">
              <a:buAutoNum type="arabicPeriod"/>
            </a:pPr>
            <a:r>
              <a:rPr lang="en-US" dirty="0" smtClean="0"/>
              <a:t>Choroid plexus papilloma</a:t>
            </a:r>
          </a:p>
          <a:p>
            <a:pPr marL="342900" indent="-342900" algn="just">
              <a:buAutoNum type="arabicPeriod"/>
            </a:pPr>
            <a:endParaRPr lang="en-US" dirty="0" smtClean="0"/>
          </a:p>
          <a:p>
            <a:pPr algn="just"/>
            <a:r>
              <a:rPr lang="en-US" b="1" dirty="0" smtClean="0"/>
              <a:t>II. TUMOURS OF NEURONS</a:t>
            </a:r>
          </a:p>
          <a:p>
            <a:pPr marL="800100" lvl="1" indent="-342900" algn="just">
              <a:buAutoNum type="arabicPeriod"/>
            </a:pPr>
            <a:r>
              <a:rPr lang="en-US" b="1" dirty="0" smtClean="0"/>
              <a:t>Neuroblastoma</a:t>
            </a:r>
            <a:r>
              <a:rPr lang="en-US" dirty="0" smtClean="0"/>
              <a:t> </a:t>
            </a:r>
            <a:r>
              <a:rPr lang="en-US" sz="1600" dirty="0" smtClean="0"/>
              <a:t>(common malignant tumour of embryonic nerve cells, children under 5 years)</a:t>
            </a:r>
          </a:p>
          <a:p>
            <a:pPr marL="800100" lvl="1" indent="-342900" algn="just">
              <a:buAutoNum type="arabicPeriod"/>
            </a:pPr>
            <a:r>
              <a:rPr lang="en-US" dirty="0" smtClean="0"/>
              <a:t>Ganglioneuroblastoma</a:t>
            </a:r>
          </a:p>
          <a:p>
            <a:pPr marL="800100" lvl="1" indent="-342900" algn="just">
              <a:buAutoNum type="arabicPeriod"/>
            </a:pPr>
            <a:r>
              <a:rPr lang="en-US" dirty="0" smtClean="0"/>
              <a:t>Ganglioneuroma</a:t>
            </a:r>
          </a:p>
          <a:p>
            <a:pPr marL="342900" indent="-342900" algn="just">
              <a:buAutoNum type="arabicPeriod"/>
            </a:pPr>
            <a:endParaRPr lang="en-US" dirty="0" smtClean="0"/>
          </a:p>
          <a:p>
            <a:pPr algn="just"/>
            <a:r>
              <a:rPr lang="en-US" b="1" dirty="0" smtClean="0"/>
              <a:t>III. TUMOURS OF NEURONS AND NEUROGLIA</a:t>
            </a:r>
          </a:p>
          <a:p>
            <a:pPr marL="800100" lvl="1" indent="-342900" algn="just">
              <a:buAutoNum type="arabicPeriod"/>
            </a:pPr>
            <a:r>
              <a:rPr lang="en-US" dirty="0" smtClean="0"/>
              <a:t>Ganglioglioma</a:t>
            </a:r>
          </a:p>
          <a:p>
            <a:pPr marL="342900" indent="-342900" algn="just">
              <a:buAutoNum type="arabicPeriod"/>
            </a:pPr>
            <a:endParaRPr lang="en-US" dirty="0" smtClean="0"/>
          </a:p>
          <a:p>
            <a:pPr algn="just"/>
            <a:r>
              <a:rPr lang="en-US" b="1" dirty="0" smtClean="0"/>
              <a:t>IV. POORLY-DIFFERENTIATED AND EMBRYONAL TUMOURS</a:t>
            </a:r>
          </a:p>
          <a:p>
            <a:pPr marL="800100" lvl="1" indent="-342900" algn="just">
              <a:buAutoNum type="arabicPeriod"/>
            </a:pPr>
            <a:r>
              <a:rPr lang="en-US" dirty="0" smtClean="0"/>
              <a:t>Medulloblastoma</a:t>
            </a:r>
          </a:p>
          <a:p>
            <a:pPr marL="800100" lvl="1" indent="-342900" algn="just">
              <a:buAutoNum type="arabicPeriod"/>
            </a:pPr>
            <a:r>
              <a:rPr lang="en-US" dirty="0" smtClean="0"/>
              <a:t>Neuroblastoma</a:t>
            </a:r>
          </a:p>
          <a:p>
            <a:pPr marL="800100" lvl="1" indent="-342900" algn="just">
              <a:buAutoNum type="arabicPeriod"/>
            </a:pPr>
            <a:r>
              <a:rPr lang="en-US" dirty="0" smtClean="0"/>
              <a:t>Primitive neuroectodermal tumour </a:t>
            </a:r>
            <a:r>
              <a:rPr lang="en-US" sz="1600" dirty="0" smtClean="0"/>
              <a:t>(highly malignant small round cell tumour, 5 and 20 yrs)</a:t>
            </a:r>
          </a:p>
          <a:p>
            <a:pPr marL="342900" indent="-342900" algn="just">
              <a:buAutoNum type="arabicPeriod"/>
            </a:pPr>
            <a:endParaRPr lang="en-US" dirty="0" smtClean="0"/>
          </a:p>
          <a:p>
            <a:pPr algn="just"/>
            <a:r>
              <a:rPr lang="en-US" b="1" dirty="0" smtClean="0"/>
              <a:t>V. TUMOURS OF MENINGES</a:t>
            </a:r>
          </a:p>
          <a:p>
            <a:pPr marL="800100" lvl="1" indent="-342900" algn="just">
              <a:buAutoNum type="arabicPeriod"/>
            </a:pPr>
            <a:r>
              <a:rPr lang="en-US" dirty="0" smtClean="0"/>
              <a:t>Meningioma</a:t>
            </a:r>
          </a:p>
          <a:p>
            <a:pPr marL="800100" lvl="1" indent="-342900" algn="just">
              <a:buAutoNum type="arabicPeriod"/>
            </a:pPr>
            <a:r>
              <a:rPr lang="en-US" dirty="0" smtClean="0"/>
              <a:t>Meningeal sarcoma</a:t>
            </a:r>
            <a:endParaRPr lang="en-US" dirty="0"/>
          </a:p>
        </p:txBody>
      </p:sp>
      <p:sp>
        <p:nvSpPr>
          <p:cNvPr id="3" name="Rectangle 2"/>
          <p:cNvSpPr/>
          <p:nvPr/>
        </p:nvSpPr>
        <p:spPr>
          <a:xfrm>
            <a:off x="1961018" y="76200"/>
            <a:ext cx="5767092"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r>
              <a:rPr lang="en-US" sz="2400" b="1" dirty="0" smtClean="0"/>
              <a:t>Classification of Intracranial /Brain Tumours</a:t>
            </a:r>
          </a:p>
        </p:txBody>
      </p:sp>
    </p:spTree>
  </p:cSld>
  <p:clrMapOvr>
    <a:masterClrMapping/>
  </p:clrMapOvr>
  <p:transition spd="slow">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85800"/>
            <a:ext cx="9144000" cy="5632311"/>
          </a:xfrm>
          <a:prstGeom prst="rect">
            <a:avLst/>
          </a:prstGeom>
        </p:spPr>
        <p:txBody>
          <a:bodyPr wrap="square">
            <a:spAutoFit/>
          </a:bodyPr>
          <a:lstStyle/>
          <a:p>
            <a:r>
              <a:rPr lang="en-US" b="1" dirty="0" smtClean="0"/>
              <a:t>VI. NERVE SHEATH TUMOURS</a:t>
            </a:r>
          </a:p>
          <a:p>
            <a:pPr marL="800100" lvl="1" indent="-342900">
              <a:buAutoNum type="arabicPeriod"/>
            </a:pPr>
            <a:r>
              <a:rPr lang="en-US" b="1" dirty="0" smtClean="0"/>
              <a:t>Schwannoma </a:t>
            </a:r>
            <a:r>
              <a:rPr lang="en-US" dirty="0" smtClean="0"/>
              <a:t>(neurilemmoma)</a:t>
            </a:r>
          </a:p>
          <a:p>
            <a:pPr marL="800100" lvl="1" indent="-342900">
              <a:buAutoNum type="arabicPeriod"/>
            </a:pPr>
            <a:r>
              <a:rPr lang="en-US" b="1" dirty="0" smtClean="0"/>
              <a:t>Neurofibroma</a:t>
            </a:r>
          </a:p>
          <a:p>
            <a:pPr marL="800100" lvl="1" indent="-342900">
              <a:buAutoNum type="arabicPeriod"/>
            </a:pPr>
            <a:r>
              <a:rPr lang="en-US" dirty="0" smtClean="0"/>
              <a:t>Malignant nerve sheath tumour</a:t>
            </a:r>
          </a:p>
          <a:p>
            <a:pPr marL="342900" indent="-342900">
              <a:buAutoNum type="arabicPeriod"/>
            </a:pPr>
            <a:endParaRPr lang="en-US" dirty="0" smtClean="0"/>
          </a:p>
          <a:p>
            <a:r>
              <a:rPr lang="en-US" b="1" dirty="0" smtClean="0"/>
              <a:t>VII. OTHER PRIMARY INTRAPARENCHYMAL TUMOURS</a:t>
            </a:r>
          </a:p>
          <a:p>
            <a:pPr marL="800100" lvl="1" indent="-342900">
              <a:buAutoNum type="arabicPeriod"/>
            </a:pPr>
            <a:r>
              <a:rPr lang="en-US" dirty="0" smtClean="0"/>
              <a:t>Haemangioblastoma</a:t>
            </a:r>
          </a:p>
          <a:p>
            <a:pPr marL="800100" lvl="1" indent="-342900">
              <a:buAutoNum type="arabicPeriod"/>
            </a:pPr>
            <a:r>
              <a:rPr lang="en-US" dirty="0" smtClean="0"/>
              <a:t>Primary CNS lymphoma</a:t>
            </a:r>
          </a:p>
          <a:p>
            <a:pPr marL="800100" lvl="1" indent="-342900">
              <a:buAutoNum type="arabicPeriod"/>
            </a:pPr>
            <a:r>
              <a:rPr lang="en-US" dirty="0" smtClean="0"/>
              <a:t>Germ cell tumours</a:t>
            </a:r>
          </a:p>
          <a:p>
            <a:pPr marL="342900" indent="-342900">
              <a:buAutoNum type="arabicPeriod"/>
            </a:pPr>
            <a:endParaRPr lang="en-US" dirty="0" smtClean="0"/>
          </a:p>
          <a:p>
            <a:r>
              <a:rPr lang="en-US" b="1" dirty="0" smtClean="0"/>
              <a:t>VIII. MISCELLANEOUS TUMOURS</a:t>
            </a:r>
          </a:p>
          <a:p>
            <a:pPr marL="800100" lvl="1" indent="-342900">
              <a:buAutoNum type="arabicPeriod"/>
            </a:pPr>
            <a:r>
              <a:rPr lang="fr-FR" dirty="0" smtClean="0"/>
              <a:t>Malignant melanoma</a:t>
            </a:r>
          </a:p>
          <a:p>
            <a:pPr marL="800100" lvl="1" indent="-342900">
              <a:buAutoNum type="arabicPeriod"/>
            </a:pPr>
            <a:r>
              <a:rPr lang="en-US" dirty="0" smtClean="0"/>
              <a:t>Craniopharyngioma</a:t>
            </a:r>
          </a:p>
          <a:p>
            <a:pPr marL="800100" lvl="1" indent="-342900">
              <a:buAutoNum type="arabicPeriod"/>
            </a:pPr>
            <a:r>
              <a:rPr lang="en-US" dirty="0" smtClean="0"/>
              <a:t>Pineal cell tumours</a:t>
            </a:r>
          </a:p>
          <a:p>
            <a:pPr marL="800100" lvl="1" indent="-342900">
              <a:buAutoNum type="arabicPeriod"/>
            </a:pPr>
            <a:r>
              <a:rPr lang="en-US" dirty="0" smtClean="0"/>
              <a:t>Pituitary tumours</a:t>
            </a:r>
          </a:p>
          <a:p>
            <a:pPr marL="342900" indent="-342900">
              <a:buAutoNum type="arabicPeriod"/>
            </a:pPr>
            <a:endParaRPr lang="en-US" dirty="0" smtClean="0"/>
          </a:p>
          <a:p>
            <a:r>
              <a:rPr lang="en-US" b="1" dirty="0" smtClean="0"/>
              <a:t>IX. TUMOUR-LIKE LESIONS</a:t>
            </a:r>
          </a:p>
          <a:p>
            <a:pPr marL="800100" lvl="1" indent="-342900">
              <a:buFont typeface="+mj-lt"/>
              <a:buAutoNum type="arabicPeriod"/>
            </a:pPr>
            <a:r>
              <a:rPr lang="en-US" dirty="0" smtClean="0"/>
              <a:t>epidermal cyst, dermoid cyst, colloid cyst</a:t>
            </a:r>
          </a:p>
          <a:p>
            <a:pPr marL="342900" indent="-342900">
              <a:buFont typeface="+mj-lt"/>
              <a:buAutoNum type="arabicPeriod"/>
            </a:pPr>
            <a:endParaRPr lang="en-US" dirty="0" smtClean="0"/>
          </a:p>
          <a:p>
            <a:r>
              <a:rPr lang="en-US" b="1" dirty="0" smtClean="0"/>
              <a:t>X. METASTATIC TUMOURS</a:t>
            </a:r>
            <a:endParaRPr lang="en-US" b="1" dirty="0"/>
          </a:p>
        </p:txBody>
      </p:sp>
      <p:sp>
        <p:nvSpPr>
          <p:cNvPr id="4" name="Rectangle 3"/>
          <p:cNvSpPr/>
          <p:nvPr/>
        </p:nvSpPr>
        <p:spPr>
          <a:xfrm>
            <a:off x="1961018" y="76200"/>
            <a:ext cx="5767092"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r>
              <a:rPr lang="en-US" sz="2400" b="1" dirty="0" smtClean="0"/>
              <a:t>Classification of Intracranial /Brain Tumours</a:t>
            </a:r>
          </a:p>
        </p:txBody>
      </p:sp>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152400"/>
            <a:ext cx="4175887" cy="461665"/>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n-US" sz="2400" b="1" dirty="0" smtClean="0"/>
              <a:t>Synapse and Neurotransmitters</a:t>
            </a:r>
            <a:endParaRPr lang="en-US" sz="2400" b="1" dirty="0"/>
          </a:p>
        </p:txBody>
      </p:sp>
      <p:sp>
        <p:nvSpPr>
          <p:cNvPr id="3" name="TextBox 2"/>
          <p:cNvSpPr txBox="1"/>
          <p:nvPr/>
        </p:nvSpPr>
        <p:spPr>
          <a:xfrm>
            <a:off x="0" y="1143000"/>
            <a:ext cx="9144000" cy="5262979"/>
          </a:xfrm>
          <a:prstGeom prst="rect">
            <a:avLst/>
          </a:prstGeom>
          <a:noFill/>
        </p:spPr>
        <p:txBody>
          <a:bodyPr wrap="square" rtlCol="0">
            <a:spAutoFit/>
          </a:bodyPr>
          <a:lstStyle/>
          <a:p>
            <a:pPr marL="457200" indent="-457200" algn="just">
              <a:buFont typeface="Arial" pitchFamily="34" charset="0"/>
              <a:buChar char="•"/>
            </a:pPr>
            <a:r>
              <a:rPr lang="en-US" sz="2400" dirty="0" smtClean="0"/>
              <a:t>The</a:t>
            </a:r>
            <a:r>
              <a:rPr lang="en-US" sz="2400" b="1" dirty="0" smtClean="0"/>
              <a:t> synapse </a:t>
            </a:r>
            <a:r>
              <a:rPr lang="en-US" sz="2400" dirty="0" smtClean="0"/>
              <a:t>is an area of functional contact between one neuron and another for purpose of transforming information.</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It is formed between synaptic knob or </a:t>
            </a:r>
            <a:r>
              <a:rPr lang="en-US" sz="2400" b="1" dirty="0" smtClean="0"/>
              <a:t>terminal boutons of axon with dendrites or cell body </a:t>
            </a:r>
            <a:r>
              <a:rPr lang="en-US" sz="2400" dirty="0" smtClean="0"/>
              <a:t>of another.</a:t>
            </a:r>
          </a:p>
          <a:p>
            <a:pPr marL="457200" indent="-457200" algn="just">
              <a:buFont typeface="Arial" pitchFamily="34" charset="0"/>
              <a:buChar char="•"/>
            </a:pPr>
            <a:endParaRPr lang="en-US" sz="2400" dirty="0" smtClean="0"/>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b="1" dirty="0" smtClean="0"/>
              <a:t>Neurotransmitters</a:t>
            </a:r>
            <a:r>
              <a:rPr lang="en-US" sz="2400" dirty="0" smtClean="0"/>
              <a:t> are chemical substances released at the nerve ending and </a:t>
            </a:r>
            <a:r>
              <a:rPr lang="en-US" sz="2400" b="1" dirty="0" smtClean="0"/>
              <a:t>transmits impulse </a:t>
            </a:r>
            <a:r>
              <a:rPr lang="en-US" sz="2400" dirty="0" smtClean="0"/>
              <a:t>from nerve to nerve or from nerve to effecter organ.</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E.g.: acetylcholine (ACH), adrenalin (epinephrine), nor-adrenalin (nor-epinephrine), dopamine, histamine, serotonin, gamma aminobutyric acid (GABA).</a:t>
            </a:r>
            <a:endParaRPr lang="en-US" sz="2400" dirty="0"/>
          </a:p>
        </p:txBody>
      </p:sp>
    </p:spTree>
  </p:cSld>
  <p:clrMapOvr>
    <a:masterClrMapping/>
  </p:clrMapOvr>
  <p:transition spd="slow">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667000"/>
            <a:ext cx="9144000" cy="523220"/>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2800" b="1" dirty="0" smtClean="0"/>
              <a:t>GLIOMAS</a:t>
            </a:r>
          </a:p>
        </p:txBody>
      </p:sp>
    </p:spTree>
  </p:cSld>
  <p:clrMapOvr>
    <a:masterClrMapping/>
  </p:clrMapOvr>
  <p:transition spd="slow">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03042"/>
            <a:ext cx="9144000" cy="5016758"/>
          </a:xfrm>
          <a:prstGeom prst="rect">
            <a:avLst/>
          </a:prstGeom>
        </p:spPr>
        <p:txBody>
          <a:bodyPr wrap="square">
            <a:spAutoFit/>
          </a:bodyPr>
          <a:lstStyle/>
          <a:p>
            <a:pPr marL="457200" indent="-457200" algn="just">
              <a:buFont typeface="Wingdings" pitchFamily="2" charset="2"/>
              <a:buChar char="Ø"/>
            </a:pPr>
            <a:r>
              <a:rPr lang="en-US" sz="2000" dirty="0" smtClean="0"/>
              <a:t>The term</a:t>
            </a:r>
            <a:r>
              <a:rPr lang="en-US" sz="2000" b="1" dirty="0" smtClean="0"/>
              <a:t> glioma </a:t>
            </a:r>
            <a:r>
              <a:rPr lang="en-US" sz="2000" dirty="0" smtClean="0"/>
              <a:t>is used for all tumours arising from </a:t>
            </a:r>
            <a:r>
              <a:rPr lang="en-US" sz="2000" b="1" dirty="0" smtClean="0">
                <a:solidFill>
                  <a:srgbClr val="002060"/>
                </a:solidFill>
              </a:rPr>
              <a:t>neuroglia</a:t>
            </a:r>
            <a:r>
              <a:rPr lang="en-US" sz="2000" dirty="0" smtClean="0"/>
              <a:t>, or more precisely, from neuroectodermal epithelial tissue. </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Gliomas are the most common of the primary CNS tumours and collectively account for &gt;40% of all intracranial tumours. </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They include tumours arising:</a:t>
            </a:r>
          </a:p>
          <a:p>
            <a:pPr marL="1828800" lvl="3" indent="-457200" algn="just">
              <a:buFont typeface="Arial" pitchFamily="34" charset="0"/>
              <a:buChar char="•"/>
            </a:pPr>
            <a:r>
              <a:rPr lang="en-US" sz="2000" i="1" dirty="0" smtClean="0"/>
              <a:t>from </a:t>
            </a:r>
            <a:r>
              <a:rPr lang="en-US" sz="2000" b="1" i="1" dirty="0" smtClean="0">
                <a:solidFill>
                  <a:srgbClr val="002060"/>
                </a:solidFill>
              </a:rPr>
              <a:t>astrocytes</a:t>
            </a:r>
            <a:r>
              <a:rPr lang="en-US" sz="2000" i="1" dirty="0" smtClean="0"/>
              <a:t> (</a:t>
            </a:r>
            <a:r>
              <a:rPr lang="en-US" sz="2000" dirty="0" smtClean="0"/>
              <a:t>astrocytomas and glioblastoma multiforme);</a:t>
            </a:r>
          </a:p>
          <a:p>
            <a:pPr marL="1828800" lvl="3" indent="-457200" algn="just">
              <a:buFont typeface="Arial" pitchFamily="34" charset="0"/>
              <a:buChar char="•"/>
            </a:pPr>
            <a:r>
              <a:rPr lang="en-US" sz="2000" i="1" dirty="0" smtClean="0"/>
              <a:t>from </a:t>
            </a:r>
            <a:r>
              <a:rPr lang="en-US" sz="2000" b="1" i="1" dirty="0" smtClean="0">
                <a:solidFill>
                  <a:srgbClr val="002060"/>
                </a:solidFill>
              </a:rPr>
              <a:t>oligodendrocytes</a:t>
            </a:r>
            <a:r>
              <a:rPr lang="en-US" sz="2000" i="1" dirty="0" smtClean="0"/>
              <a:t> (</a:t>
            </a:r>
            <a:r>
              <a:rPr lang="en-US" sz="2000" dirty="0" smtClean="0"/>
              <a:t>oligodendroglioma</a:t>
            </a:r>
            <a:r>
              <a:rPr lang="en-US" sz="2000" i="1" dirty="0" smtClean="0"/>
              <a:t>);</a:t>
            </a:r>
          </a:p>
          <a:p>
            <a:pPr marL="1828800" lvl="3" indent="-457200" algn="just">
              <a:buFont typeface="Arial" pitchFamily="34" charset="0"/>
              <a:buChar char="•"/>
            </a:pPr>
            <a:r>
              <a:rPr lang="en-US" sz="2000" i="1" dirty="0" smtClean="0"/>
              <a:t>from </a:t>
            </a:r>
            <a:r>
              <a:rPr lang="en-US" sz="2000" b="1" i="1" dirty="0" smtClean="0">
                <a:solidFill>
                  <a:srgbClr val="002060"/>
                </a:solidFill>
              </a:rPr>
              <a:t>ependyma</a:t>
            </a:r>
            <a:r>
              <a:rPr lang="en-US" sz="2000" i="1" dirty="0" smtClean="0"/>
              <a:t> (</a:t>
            </a:r>
            <a:r>
              <a:rPr lang="en-US" sz="2000" dirty="0" smtClean="0"/>
              <a:t>ependymoma); and</a:t>
            </a:r>
          </a:p>
          <a:p>
            <a:pPr marL="1828800" lvl="3" indent="-457200" algn="just">
              <a:buFont typeface="Arial" pitchFamily="34" charset="0"/>
              <a:buChar char="•"/>
            </a:pPr>
            <a:r>
              <a:rPr lang="en-US" sz="2000" i="1" dirty="0" smtClean="0"/>
              <a:t>from </a:t>
            </a:r>
            <a:r>
              <a:rPr lang="en-US" sz="2000" b="1" i="1" dirty="0" smtClean="0">
                <a:solidFill>
                  <a:srgbClr val="002060"/>
                </a:solidFill>
              </a:rPr>
              <a:t>choroid</a:t>
            </a:r>
            <a:r>
              <a:rPr lang="en-US" sz="2000" b="1" i="1" dirty="0" smtClean="0"/>
              <a:t> </a:t>
            </a:r>
            <a:r>
              <a:rPr lang="en-US" sz="2000" b="1" i="1" dirty="0" smtClean="0">
                <a:solidFill>
                  <a:srgbClr val="002060"/>
                </a:solidFill>
              </a:rPr>
              <a:t>plexus</a:t>
            </a:r>
            <a:r>
              <a:rPr lang="en-US" sz="2000" b="1" i="1" dirty="0" smtClean="0"/>
              <a:t> </a:t>
            </a:r>
            <a:r>
              <a:rPr lang="en-US" sz="2000" i="1" dirty="0" smtClean="0"/>
              <a:t>(</a:t>
            </a:r>
            <a:r>
              <a:rPr lang="en-US" sz="2000" dirty="0" smtClean="0"/>
              <a:t>choroid plexus papilloma</a:t>
            </a:r>
            <a:r>
              <a:rPr lang="en-US" sz="2000" i="1" dirty="0" smtClean="0"/>
              <a:t>).</a:t>
            </a:r>
          </a:p>
          <a:p>
            <a:pPr marL="1828800" lvl="3" indent="-457200" algn="just">
              <a:buFont typeface="Arial" pitchFamily="34" charset="0"/>
              <a:buChar char="•"/>
            </a:pPr>
            <a:endParaRPr lang="en-US" sz="2000" i="1" dirty="0" smtClean="0"/>
          </a:p>
          <a:p>
            <a:pPr marL="457200" indent="-457200" algn="just">
              <a:buFont typeface="Wingdings" pitchFamily="2" charset="2"/>
              <a:buChar char="Ø"/>
            </a:pPr>
            <a:r>
              <a:rPr lang="en-US" sz="2000" dirty="0" smtClean="0"/>
              <a:t>Gliomas may be well-differentiated or poorly-differentiated.</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Gliomas are </a:t>
            </a:r>
            <a:r>
              <a:rPr lang="en-US" sz="2000" b="1" dirty="0" smtClean="0">
                <a:solidFill>
                  <a:srgbClr val="002060"/>
                </a:solidFill>
              </a:rPr>
              <a:t>disseminated</a:t>
            </a:r>
            <a:r>
              <a:rPr lang="en-US" sz="2000" dirty="0" smtClean="0"/>
              <a:t> to other parts of the CNS by</a:t>
            </a:r>
            <a:r>
              <a:rPr lang="en-US" sz="2000" dirty="0" smtClean="0">
                <a:solidFill>
                  <a:srgbClr val="002060"/>
                </a:solidFill>
              </a:rPr>
              <a:t> </a:t>
            </a:r>
            <a:r>
              <a:rPr lang="en-US" sz="2000" b="1" dirty="0" smtClean="0">
                <a:solidFill>
                  <a:srgbClr val="002060"/>
                </a:solidFill>
              </a:rPr>
              <a:t>CSF</a:t>
            </a:r>
            <a:r>
              <a:rPr lang="en-US" sz="2000" dirty="0" smtClean="0">
                <a:solidFill>
                  <a:srgbClr val="002060"/>
                </a:solidFill>
              </a:rPr>
              <a:t> </a:t>
            </a:r>
            <a:r>
              <a:rPr lang="en-US" sz="2000" dirty="0" smtClean="0"/>
              <a:t>but they rarely ever metastasise beyond the CNS.</a:t>
            </a:r>
            <a:endParaRPr lang="en-US" sz="2000" dirty="0"/>
          </a:p>
        </p:txBody>
      </p:sp>
      <p:sp>
        <p:nvSpPr>
          <p:cNvPr id="3" name="Rectangle 2"/>
          <p:cNvSpPr/>
          <p:nvPr/>
        </p:nvSpPr>
        <p:spPr>
          <a:xfrm>
            <a:off x="3581400" y="76200"/>
            <a:ext cx="1401346" cy="461665"/>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en-US" sz="2400" b="1" dirty="0" smtClean="0"/>
              <a:t>GLIOMAS</a:t>
            </a:r>
          </a:p>
        </p:txBody>
      </p:sp>
    </p:spTree>
  </p:cSld>
  <p:clrMapOvr>
    <a:masterClrMapping/>
  </p:clrMapOvr>
  <p:transition spd="slow">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50880"/>
            <a:ext cx="9144000" cy="5016758"/>
          </a:xfrm>
          <a:prstGeom prst="rect">
            <a:avLst/>
          </a:prstGeom>
        </p:spPr>
        <p:txBody>
          <a:bodyPr wrap="square">
            <a:spAutoFit/>
          </a:bodyPr>
          <a:lstStyle/>
          <a:p>
            <a:pPr marL="457200" indent="-457200" algn="just">
              <a:buFont typeface="Arial" pitchFamily="34" charset="0"/>
              <a:buChar char="•"/>
            </a:pPr>
            <a:r>
              <a:rPr lang="en-US" sz="2000" dirty="0" smtClean="0"/>
              <a:t>Astrocytomas are the most </a:t>
            </a:r>
            <a:r>
              <a:rPr lang="en-US" sz="2000" b="1" dirty="0" smtClean="0">
                <a:solidFill>
                  <a:srgbClr val="002060"/>
                </a:solidFill>
              </a:rPr>
              <a:t>common type of gliomas</a:t>
            </a:r>
            <a:r>
              <a:rPr lang="en-US" sz="2000" dirty="0" smtClean="0"/>
              <a:t>. In general, they are found in the late middle life with a peak in 6</a:t>
            </a:r>
            <a:r>
              <a:rPr lang="en-US" sz="2000" baseline="30000" dirty="0" smtClean="0"/>
              <a:t>th</a:t>
            </a:r>
            <a:r>
              <a:rPr lang="en-US" sz="2000" dirty="0" smtClean="0"/>
              <a:t> decade of life.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Occurs in cerebral hemispheres, and occasionally in the spinal cord.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In children and young adults, </a:t>
            </a:r>
            <a:r>
              <a:rPr lang="en-US" sz="2000" dirty="0" err="1" smtClean="0">
                <a:solidFill>
                  <a:srgbClr val="002060"/>
                </a:solidFill>
              </a:rPr>
              <a:t>pilocytic</a:t>
            </a:r>
            <a:r>
              <a:rPr lang="en-US" sz="2000" dirty="0" smtClean="0">
                <a:solidFill>
                  <a:srgbClr val="002060"/>
                </a:solidFill>
              </a:rPr>
              <a:t> astrocytomas </a:t>
            </a:r>
            <a:r>
              <a:rPr lang="en-US" sz="2000" dirty="0" smtClean="0"/>
              <a:t>arise in the optic nerves, cerebellum and brainstem.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Astrocytomas have tendency to progress from </a:t>
            </a:r>
            <a:r>
              <a:rPr lang="en-US" sz="2000" dirty="0" smtClean="0">
                <a:solidFill>
                  <a:srgbClr val="002060"/>
                </a:solidFill>
              </a:rPr>
              <a:t>low grade to higher grades </a:t>
            </a:r>
            <a:r>
              <a:rPr lang="en-US" sz="2000" dirty="0" smtClean="0"/>
              <a:t>of anaplasia. </a:t>
            </a:r>
            <a:r>
              <a:rPr lang="en-US" sz="2000" b="1" dirty="0" smtClean="0">
                <a:solidFill>
                  <a:srgbClr val="002060"/>
                </a:solidFill>
              </a:rPr>
              <a:t>Low-grade astrocytomas </a:t>
            </a:r>
            <a:r>
              <a:rPr lang="en-US" sz="2000" dirty="0" smtClean="0"/>
              <a:t>evolve slowly over several years whereas </a:t>
            </a:r>
            <a:r>
              <a:rPr lang="en-US" sz="2000" b="1" dirty="0" smtClean="0">
                <a:solidFill>
                  <a:srgbClr val="002060"/>
                </a:solidFill>
              </a:rPr>
              <a:t>higher grades </a:t>
            </a:r>
            <a:r>
              <a:rPr lang="en-US" sz="2000" dirty="0" smtClean="0"/>
              <a:t>(anaplastic astrocytoma and glioblastoma multiforme) bring about rapid clinical deterioration of the patient.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diagnosis of various types of astrocytomas can be generally made by routine </a:t>
            </a:r>
            <a:r>
              <a:rPr lang="en-US" sz="2000" dirty="0" smtClean="0">
                <a:solidFill>
                  <a:srgbClr val="0070C0"/>
                </a:solidFill>
              </a:rPr>
              <a:t>H &amp; E morphology</a:t>
            </a:r>
            <a:r>
              <a:rPr lang="en-US" sz="2000" dirty="0" smtClean="0"/>
              <a:t>, </a:t>
            </a:r>
            <a:r>
              <a:rPr lang="en-US" sz="2000" dirty="0" err="1" smtClean="0">
                <a:solidFill>
                  <a:srgbClr val="0070C0"/>
                </a:solidFill>
              </a:rPr>
              <a:t>immunohistochemical</a:t>
            </a:r>
            <a:r>
              <a:rPr lang="en-US" sz="2000" dirty="0" smtClean="0">
                <a:solidFill>
                  <a:srgbClr val="0070C0"/>
                </a:solidFill>
              </a:rPr>
              <a:t> staining </a:t>
            </a:r>
            <a:r>
              <a:rPr lang="en-US" sz="2000" dirty="0" smtClean="0"/>
              <a:t>with glial fibrillary protein (GFAP) or by </a:t>
            </a:r>
            <a:r>
              <a:rPr lang="en-US" sz="2000" dirty="0" smtClean="0">
                <a:solidFill>
                  <a:srgbClr val="0070C0"/>
                </a:solidFill>
              </a:rPr>
              <a:t>electron microscopic </a:t>
            </a:r>
            <a:r>
              <a:rPr lang="en-US" sz="2000" dirty="0" smtClean="0"/>
              <a:t>demonstration of glial filaments can be done.</a:t>
            </a:r>
            <a:endParaRPr lang="en-US" sz="2000" dirty="0"/>
          </a:p>
        </p:txBody>
      </p:sp>
      <p:sp>
        <p:nvSpPr>
          <p:cNvPr id="3" name="Rectangle 2"/>
          <p:cNvSpPr/>
          <p:nvPr/>
        </p:nvSpPr>
        <p:spPr>
          <a:xfrm>
            <a:off x="3352800" y="164068"/>
            <a:ext cx="1981200" cy="461665"/>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r>
              <a:rPr lang="en-US" sz="2400" b="1" dirty="0" smtClean="0"/>
              <a:t>Astrocytomas</a:t>
            </a:r>
          </a:p>
        </p:txBody>
      </p:sp>
    </p:spTree>
  </p:cSld>
  <p:clrMapOvr>
    <a:masterClrMapping/>
  </p:clrMapOvr>
  <p:transition spd="slow">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90600"/>
            <a:ext cx="9144000" cy="4093428"/>
          </a:xfrm>
          <a:prstGeom prst="rect">
            <a:avLst/>
          </a:prstGeom>
        </p:spPr>
        <p:txBody>
          <a:bodyPr wrap="square">
            <a:spAutoFit/>
          </a:bodyPr>
          <a:lstStyle/>
          <a:p>
            <a:pPr algn="just"/>
            <a:r>
              <a:rPr lang="en-US" sz="2000" b="1" dirty="0" smtClean="0"/>
              <a:t>Pilocytic Astrocytoma</a:t>
            </a:r>
          </a:p>
          <a:p>
            <a:pPr marL="457200" indent="-457200" algn="just">
              <a:buFont typeface="Arial" pitchFamily="34" charset="0"/>
              <a:buChar char="•"/>
            </a:pPr>
            <a:r>
              <a:rPr lang="en-US" sz="2000" dirty="0" smtClean="0"/>
              <a:t>Pilocytic astrocytomas are relatively </a:t>
            </a:r>
            <a:r>
              <a:rPr lang="en-US" sz="2000" b="1" dirty="0" smtClean="0">
                <a:solidFill>
                  <a:srgbClr val="002060"/>
                </a:solidFill>
              </a:rPr>
              <a:t>benign tumors</a:t>
            </a:r>
            <a:r>
              <a:rPr lang="en-US" sz="2000" dirty="0" smtClean="0"/>
              <a:t>, typically affecting children and young adults.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Most commonly </a:t>
            </a:r>
            <a:r>
              <a:rPr lang="en-US" sz="2000" dirty="0" smtClean="0">
                <a:solidFill>
                  <a:srgbClr val="002060"/>
                </a:solidFill>
              </a:rPr>
              <a:t>ventricle, the optic pathways, spinal cord</a:t>
            </a:r>
            <a:r>
              <a:rPr lang="en-US" sz="2000" dirty="0" smtClean="0"/>
              <a:t>, and occasionally the </a:t>
            </a:r>
            <a:r>
              <a:rPr lang="en-US" sz="2000" dirty="0" smtClean="0">
                <a:solidFill>
                  <a:srgbClr val="002060"/>
                </a:solidFill>
              </a:rPr>
              <a:t>cerebral hemispheres</a:t>
            </a:r>
            <a:r>
              <a:rPr lang="en-US" sz="2000" dirty="0" smtClean="0"/>
              <a: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There is often a </a:t>
            </a:r>
            <a:r>
              <a:rPr lang="en-US" sz="2000" dirty="0" smtClean="0">
                <a:solidFill>
                  <a:srgbClr val="002060"/>
                </a:solidFill>
              </a:rPr>
              <a:t>cyst</a:t>
            </a:r>
            <a:r>
              <a:rPr lang="en-US" sz="2000" dirty="0" smtClean="0"/>
              <a:t> associated with the tumor, and symptomatic recurrence from </a:t>
            </a:r>
            <a:r>
              <a:rPr lang="en-US" sz="2000" dirty="0" smtClean="0">
                <a:solidFill>
                  <a:srgbClr val="002060"/>
                </a:solidFill>
              </a:rPr>
              <a:t>incompletely resected lesions </a:t>
            </a:r>
            <a:r>
              <a:rPr lang="en-US" sz="2000" dirty="0" smtClean="0"/>
              <a:t>is often associated with cyst enlargement, rather than growth of the solid component.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Tumors that involve the hypothalamus are especially problematic because they cannot be resected completely. </a:t>
            </a:r>
            <a:endParaRPr lang="en-US" sz="2000" dirty="0"/>
          </a:p>
        </p:txBody>
      </p:sp>
      <p:sp>
        <p:nvSpPr>
          <p:cNvPr id="4" name="Rectangle 3"/>
          <p:cNvSpPr/>
          <p:nvPr/>
        </p:nvSpPr>
        <p:spPr>
          <a:xfrm>
            <a:off x="3352800" y="164068"/>
            <a:ext cx="1981200" cy="461665"/>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r>
              <a:rPr lang="en-US" sz="2400" b="1" dirty="0" smtClean="0"/>
              <a:t>Astrocytomas</a:t>
            </a:r>
          </a:p>
        </p:txBody>
      </p:sp>
    </p:spTree>
  </p:cSld>
  <p:clrMapOvr>
    <a:masterClrMapping/>
  </p:clrMapOvr>
  <p:transition spd="slow">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32795"/>
            <a:ext cx="9144000" cy="5570756"/>
          </a:xfrm>
          <a:prstGeom prst="rect">
            <a:avLst/>
          </a:prstGeom>
        </p:spPr>
        <p:txBody>
          <a:bodyPr wrap="square">
            <a:spAutoFit/>
          </a:bodyPr>
          <a:lstStyle/>
          <a:p>
            <a:pPr marL="457200" indent="-457200" algn="just"/>
            <a:r>
              <a:rPr lang="en-US" sz="2000" b="1" dirty="0" smtClean="0"/>
              <a:t>Diffuse Astrocytoma:</a:t>
            </a:r>
          </a:p>
          <a:p>
            <a:pPr marL="457200" indent="-457200" algn="just">
              <a:buFont typeface="Arial" pitchFamily="34" charset="0"/>
              <a:buChar char="•"/>
            </a:pPr>
            <a:r>
              <a:rPr lang="en-US" sz="2000" dirty="0" smtClean="0"/>
              <a:t>Diffuse astrocytomas account for about 80% of adult gliomas.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They are most frequent in the fourth through the sixth decades of life.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They usually are found in the cerebral hemispheres.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most common presenting signs and symptoms are seizures, headaches, and focal neurologic deficits related to the anatomic site of involvement.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On the basis of histologic features, they are stratified into four groups:</a:t>
            </a:r>
          </a:p>
          <a:p>
            <a:pPr marL="1371600" lvl="2" indent="-457200" algn="just">
              <a:buFont typeface="Arial" pitchFamily="34" charset="0"/>
              <a:buChar char="•"/>
            </a:pPr>
            <a:r>
              <a:rPr lang="en-US" sz="2000" dirty="0" smtClean="0">
                <a:solidFill>
                  <a:srgbClr val="002060"/>
                </a:solidFill>
              </a:rPr>
              <a:t>diffuse</a:t>
            </a:r>
            <a:r>
              <a:rPr lang="en-US" sz="2000" b="1" dirty="0" smtClean="0">
                <a:solidFill>
                  <a:srgbClr val="002060"/>
                </a:solidFill>
              </a:rPr>
              <a:t> </a:t>
            </a:r>
            <a:r>
              <a:rPr lang="en-US" sz="2000" dirty="0" smtClean="0">
                <a:solidFill>
                  <a:srgbClr val="002060"/>
                </a:solidFill>
              </a:rPr>
              <a:t>astrocytoma (grade I), </a:t>
            </a:r>
            <a:r>
              <a:rPr lang="en-US" i="1" dirty="0" smtClean="0"/>
              <a:t>low-grade tumour having good prognosis</a:t>
            </a:r>
            <a:endParaRPr lang="en-US" sz="2000" dirty="0" smtClean="0"/>
          </a:p>
          <a:p>
            <a:pPr marL="1371600" lvl="2" indent="-457200" algn="just">
              <a:buFont typeface="Arial" pitchFamily="34" charset="0"/>
              <a:buChar char="•"/>
            </a:pPr>
            <a:r>
              <a:rPr lang="en-US" sz="2000" dirty="0" smtClean="0">
                <a:solidFill>
                  <a:srgbClr val="002060"/>
                </a:solidFill>
              </a:rPr>
              <a:t>well-differentiated astrocytoma (grade II), </a:t>
            </a:r>
            <a:r>
              <a:rPr lang="en-US" i="1" dirty="0" smtClean="0"/>
              <a:t>well-differentiated with fibrillary background of astrocytic processes</a:t>
            </a:r>
            <a:endParaRPr lang="en-US" sz="4800" i="1" dirty="0" smtClean="0"/>
          </a:p>
          <a:p>
            <a:pPr marL="1371600" lvl="2" indent="-457200" algn="just">
              <a:buFont typeface="Arial" pitchFamily="34" charset="0"/>
              <a:buChar char="•"/>
            </a:pPr>
            <a:r>
              <a:rPr lang="en-US" sz="2000" dirty="0" smtClean="0">
                <a:solidFill>
                  <a:srgbClr val="002060"/>
                </a:solidFill>
              </a:rPr>
              <a:t>anaplastic astrocytoma (grade III), </a:t>
            </a:r>
            <a:r>
              <a:rPr lang="en-US" i="1" dirty="0" smtClean="0"/>
              <a:t>features of anaplasia such as hypercellularity, pleomorphism, nuclear </a:t>
            </a:r>
            <a:r>
              <a:rPr lang="en-US" i="1" dirty="0" err="1" smtClean="0"/>
              <a:t>hyperchromatism</a:t>
            </a:r>
            <a:r>
              <a:rPr lang="en-US" i="1" dirty="0" smtClean="0"/>
              <a:t> and mitoses.</a:t>
            </a:r>
            <a:endParaRPr lang="en-US" sz="4800" i="1" dirty="0" smtClean="0"/>
          </a:p>
          <a:p>
            <a:pPr marL="1371600" lvl="2" indent="-457200" algn="just">
              <a:buFont typeface="Arial" pitchFamily="34" charset="0"/>
              <a:buChar char="•"/>
            </a:pPr>
            <a:r>
              <a:rPr lang="en-US" sz="2000" dirty="0" smtClean="0">
                <a:solidFill>
                  <a:srgbClr val="002060"/>
                </a:solidFill>
              </a:rPr>
              <a:t>glioblastoma multiforme</a:t>
            </a:r>
            <a:r>
              <a:rPr lang="en-US" sz="2000" b="1" dirty="0" smtClean="0">
                <a:solidFill>
                  <a:srgbClr val="002060"/>
                </a:solidFill>
              </a:rPr>
              <a:t> </a:t>
            </a:r>
            <a:r>
              <a:rPr lang="en-US" sz="2000" dirty="0" smtClean="0">
                <a:solidFill>
                  <a:srgbClr val="002060"/>
                </a:solidFill>
              </a:rPr>
              <a:t>(grade IV) </a:t>
            </a:r>
            <a:r>
              <a:rPr lang="en-US" i="1" dirty="0" smtClean="0"/>
              <a:t>most aggressive with foci of haemorrhages and necrosis.</a:t>
            </a:r>
            <a:endParaRPr lang="en-US" i="1" dirty="0"/>
          </a:p>
        </p:txBody>
      </p:sp>
      <p:sp>
        <p:nvSpPr>
          <p:cNvPr id="3" name="Rectangle 2"/>
          <p:cNvSpPr/>
          <p:nvPr/>
        </p:nvSpPr>
        <p:spPr>
          <a:xfrm>
            <a:off x="3352800" y="164068"/>
            <a:ext cx="1981200" cy="461665"/>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r>
              <a:rPr lang="en-US" sz="2400" b="1" dirty="0" smtClean="0"/>
              <a:t>Astrocytomas</a:t>
            </a:r>
          </a:p>
        </p:txBody>
      </p:sp>
    </p:spTree>
  </p:cSld>
  <p:clrMapOvr>
    <a:masterClrMapping/>
  </p:clrMapOvr>
  <p:transition spd="slow">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1349505"/>
            <a:ext cx="9144000" cy="3679695"/>
          </a:xfrm>
          <a:prstGeom prst="rect">
            <a:avLst/>
          </a:prstGeom>
          <a:noFill/>
          <a:ln w="9525">
            <a:noFill/>
            <a:miter lim="800000"/>
            <a:headEnd/>
            <a:tailEnd/>
          </a:ln>
          <a:effectLst/>
        </p:spPr>
      </p:pic>
      <p:sp>
        <p:nvSpPr>
          <p:cNvPr id="3" name="Rectangle 2"/>
          <p:cNvSpPr/>
          <p:nvPr/>
        </p:nvSpPr>
        <p:spPr>
          <a:xfrm>
            <a:off x="3352800" y="164068"/>
            <a:ext cx="1981200" cy="461665"/>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r>
              <a:rPr lang="en-US" sz="2400" b="1" dirty="0" smtClean="0"/>
              <a:t>Astrocytomas</a:t>
            </a:r>
          </a:p>
        </p:txBody>
      </p:sp>
      <p:sp>
        <p:nvSpPr>
          <p:cNvPr id="4" name="Rectangle 3"/>
          <p:cNvSpPr/>
          <p:nvPr/>
        </p:nvSpPr>
        <p:spPr>
          <a:xfrm>
            <a:off x="76200" y="5449669"/>
            <a:ext cx="8915400" cy="646331"/>
          </a:xfrm>
          <a:prstGeom prst="rect">
            <a:avLst/>
          </a:prstGeom>
        </p:spPr>
        <p:txBody>
          <a:bodyPr wrap="square">
            <a:spAutoFit/>
          </a:bodyPr>
          <a:lstStyle/>
          <a:p>
            <a:pPr algn="just"/>
            <a:r>
              <a:rPr lang="en-US" dirty="0" smtClean="0"/>
              <a:t>Fig: Anaplastic astrocytoma, showing hypercellularity of </a:t>
            </a:r>
            <a:r>
              <a:rPr lang="en-US" b="1" dirty="0" smtClean="0"/>
              <a:t>pleomorphic</a:t>
            </a:r>
            <a:r>
              <a:rPr lang="en-US" dirty="0" smtClean="0"/>
              <a:t> astrocytic cells, </a:t>
            </a:r>
            <a:r>
              <a:rPr lang="en-US" b="1" dirty="0" smtClean="0"/>
              <a:t>mitoses</a:t>
            </a:r>
            <a:r>
              <a:rPr lang="en-US" dirty="0" smtClean="0"/>
              <a:t> and </a:t>
            </a:r>
            <a:r>
              <a:rPr lang="en-US" b="1" dirty="0" smtClean="0"/>
              <a:t>vascular</a:t>
            </a:r>
            <a:r>
              <a:rPr lang="en-US" dirty="0" smtClean="0"/>
              <a:t> proliferation in </a:t>
            </a:r>
            <a:r>
              <a:rPr lang="en-US" b="1" dirty="0" smtClean="0"/>
              <a:t>fibrillary</a:t>
            </a:r>
            <a:r>
              <a:rPr lang="en-US" dirty="0" smtClean="0"/>
              <a:t> background. </a:t>
            </a:r>
            <a:r>
              <a:rPr lang="en-US" b="1" dirty="0" smtClean="0"/>
              <a:t>Areas of necrosis </a:t>
            </a:r>
            <a:r>
              <a:rPr lang="en-US" dirty="0" smtClean="0"/>
              <a:t>are also present.</a:t>
            </a:r>
            <a:endParaRPr lang="en-US" dirty="0"/>
          </a:p>
        </p:txBody>
      </p:sp>
    </p:spTree>
  </p:cSld>
  <p:clrMapOvr>
    <a:masterClrMapping/>
  </p:clrMapOvr>
  <p:transition spd="slow">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738735"/>
            <a:ext cx="9144000" cy="52322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n-US" sz="2800" b="1" dirty="0" smtClean="0"/>
              <a:t>Nerve Sheath Tumours</a:t>
            </a:r>
          </a:p>
        </p:txBody>
      </p:sp>
    </p:spTree>
  </p:cSld>
  <p:clrMapOvr>
    <a:masterClrMapping/>
  </p:clrMapOvr>
  <p:transition spd="slow">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10831"/>
            <a:ext cx="9144000" cy="2246769"/>
          </a:xfrm>
          <a:prstGeom prst="rect">
            <a:avLst/>
          </a:prstGeom>
        </p:spPr>
        <p:txBody>
          <a:bodyPr wrap="square">
            <a:spAutoFit/>
          </a:bodyPr>
          <a:lstStyle/>
          <a:p>
            <a:pPr marL="457200" indent="-457200">
              <a:buFont typeface="Arial" pitchFamily="34" charset="0"/>
              <a:buChar char="•"/>
            </a:pPr>
            <a:r>
              <a:rPr lang="en-US" sz="2000" dirty="0" smtClean="0"/>
              <a:t>Tumours of the peripheral nerves are commonly </a:t>
            </a:r>
            <a:r>
              <a:rPr lang="en-US" sz="2000" b="1" dirty="0" smtClean="0">
                <a:solidFill>
                  <a:srgbClr val="002060"/>
                </a:solidFill>
              </a:rPr>
              <a:t>benign</a:t>
            </a:r>
            <a:r>
              <a:rPr lang="en-US" sz="2000" dirty="0" smtClean="0"/>
              <a:t> and </a:t>
            </a:r>
            <a:r>
              <a:rPr lang="it-IT" sz="2000" dirty="0" smtClean="0"/>
              <a:t>include </a:t>
            </a:r>
            <a:r>
              <a:rPr lang="it-IT" sz="2000" b="1" dirty="0" smtClean="0">
                <a:solidFill>
                  <a:srgbClr val="002060"/>
                </a:solidFill>
              </a:rPr>
              <a:t>schwannoma</a:t>
            </a:r>
            <a:r>
              <a:rPr lang="it-IT" sz="2000" dirty="0" smtClean="0"/>
              <a:t> (neurilemmoma) and </a:t>
            </a:r>
            <a:r>
              <a:rPr lang="it-IT" sz="2000" b="1" dirty="0" smtClean="0">
                <a:solidFill>
                  <a:srgbClr val="002060"/>
                </a:solidFill>
              </a:rPr>
              <a:t>neurofibroma</a:t>
            </a:r>
            <a:r>
              <a:rPr lang="it-IT" sz="2000" dirty="0" smtClean="0"/>
              <a:t>.</a:t>
            </a:r>
          </a:p>
          <a:p>
            <a:pPr marL="457200" indent="-457200">
              <a:buFont typeface="Arial" pitchFamily="34" charset="0"/>
              <a:buChar char="•"/>
            </a:pPr>
            <a:endParaRPr lang="it-IT" sz="2000" dirty="0" smtClean="0"/>
          </a:p>
          <a:p>
            <a:pPr marL="457200" indent="-457200">
              <a:buFont typeface="Arial" pitchFamily="34" charset="0"/>
              <a:buChar char="•"/>
            </a:pPr>
            <a:r>
              <a:rPr lang="en-US" sz="2000" dirty="0" smtClean="0"/>
              <a:t>Both of them arise from </a:t>
            </a:r>
            <a:r>
              <a:rPr lang="en-US" sz="2000" b="1" dirty="0" smtClean="0">
                <a:solidFill>
                  <a:srgbClr val="002060"/>
                </a:solidFill>
              </a:rPr>
              <a:t>Schwann</a:t>
            </a:r>
            <a:r>
              <a:rPr lang="en-US" sz="2000" dirty="0" smtClean="0">
                <a:solidFill>
                  <a:srgbClr val="002060"/>
                </a:solidFill>
              </a:rPr>
              <a:t> </a:t>
            </a:r>
            <a:r>
              <a:rPr lang="en-US" sz="2000" b="1" dirty="0" smtClean="0">
                <a:solidFill>
                  <a:srgbClr val="002060"/>
                </a:solidFill>
              </a:rPr>
              <a:t>cells</a:t>
            </a:r>
            <a:r>
              <a:rPr lang="en-US" sz="2000" dirty="0" smtClean="0">
                <a:solidFill>
                  <a:srgbClr val="002060"/>
                </a:solidFill>
              </a:rPr>
              <a:t> </a:t>
            </a:r>
            <a:r>
              <a:rPr lang="en-US" sz="2000" dirty="0" smtClean="0"/>
              <a:t>but </a:t>
            </a:r>
            <a:r>
              <a:rPr lang="en-US" sz="2000" dirty="0" smtClean="0">
                <a:solidFill>
                  <a:srgbClr val="002060"/>
                </a:solidFill>
              </a:rPr>
              <a:t>neurofibroma</a:t>
            </a:r>
            <a:r>
              <a:rPr lang="en-US" sz="2000" dirty="0" smtClean="0"/>
              <a:t> contains large amount of </a:t>
            </a:r>
            <a:r>
              <a:rPr lang="en-US" sz="2000" b="1" dirty="0" smtClean="0">
                <a:solidFill>
                  <a:srgbClr val="002060"/>
                </a:solidFill>
              </a:rPr>
              <a:t>collagen</a:t>
            </a:r>
            <a:r>
              <a:rPr lang="en-US" sz="2000" dirty="0" smtClean="0"/>
              <a:t>. </a:t>
            </a:r>
          </a:p>
          <a:p>
            <a:pPr marL="457200" indent="-457200">
              <a:buFont typeface="Arial" pitchFamily="34" charset="0"/>
              <a:buChar char="•"/>
            </a:pPr>
            <a:endParaRPr lang="en-US" sz="2000" dirty="0" smtClean="0"/>
          </a:p>
          <a:p>
            <a:pPr marL="457200" indent="-457200">
              <a:buFont typeface="Arial" pitchFamily="34" charset="0"/>
              <a:buChar char="•"/>
            </a:pPr>
            <a:r>
              <a:rPr lang="en-US" sz="2000" dirty="0" smtClean="0"/>
              <a:t>Rarely, may lead to malignant peripheral nerve sheath tumour.</a:t>
            </a:r>
            <a:endParaRPr lang="en-US" sz="2000" dirty="0"/>
          </a:p>
        </p:txBody>
      </p:sp>
      <p:sp>
        <p:nvSpPr>
          <p:cNvPr id="3" name="Rectangle 2"/>
          <p:cNvSpPr/>
          <p:nvPr/>
        </p:nvSpPr>
        <p:spPr>
          <a:xfrm>
            <a:off x="2895600" y="152400"/>
            <a:ext cx="3089115" cy="461665"/>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sz="2400" b="1" dirty="0" smtClean="0"/>
              <a:t>Nerve Sheath Tumours</a:t>
            </a:r>
          </a:p>
        </p:txBody>
      </p:sp>
    </p:spTree>
  </p:cSld>
  <p:clrMapOvr>
    <a:masterClrMapping/>
  </p:clrMapOvr>
  <p:transition spd="slow">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66800"/>
            <a:ext cx="9144000" cy="4985980"/>
          </a:xfrm>
          <a:prstGeom prst="rect">
            <a:avLst/>
          </a:prstGeom>
        </p:spPr>
        <p:txBody>
          <a:bodyPr wrap="square">
            <a:spAutoFit/>
          </a:bodyPr>
          <a:lstStyle/>
          <a:p>
            <a:pPr algn="just"/>
            <a:r>
              <a:rPr lang="en-US" sz="2000" b="1" dirty="0" smtClean="0"/>
              <a:t>Schwannomas (Neurilemmomas)</a:t>
            </a:r>
          </a:p>
          <a:p>
            <a:pPr marL="457200" indent="-457200" algn="just">
              <a:buFont typeface="Arial" pitchFamily="34" charset="0"/>
              <a:buChar char="•"/>
            </a:pPr>
            <a:r>
              <a:rPr lang="en-US" sz="2000" dirty="0" smtClean="0"/>
              <a:t>Arise from cranial and spinal nerve roots.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An </a:t>
            </a:r>
            <a:r>
              <a:rPr lang="en-US" sz="2000" b="1" i="1" dirty="0" smtClean="0">
                <a:solidFill>
                  <a:srgbClr val="002060"/>
                </a:solidFill>
              </a:rPr>
              <a:t>acoustic schwannoma </a:t>
            </a:r>
            <a:r>
              <a:rPr lang="en-US" sz="2000" dirty="0" smtClean="0">
                <a:solidFill>
                  <a:srgbClr val="002060"/>
                </a:solidFill>
              </a:rPr>
              <a:t>or</a:t>
            </a:r>
            <a:r>
              <a:rPr lang="en-US" sz="2000" i="1" dirty="0" smtClean="0">
                <a:solidFill>
                  <a:srgbClr val="002060"/>
                </a:solidFill>
              </a:rPr>
              <a:t> acoustic neuroma </a:t>
            </a:r>
            <a:r>
              <a:rPr lang="en-US" sz="2000" dirty="0" smtClean="0"/>
              <a:t>is an intracranial schwannoma located within the internal auditory canal originating from vestibular portion of the acoustic nerve. </a:t>
            </a:r>
          </a:p>
          <a:p>
            <a:pPr marL="457200" indent="-457200" algn="just">
              <a:buFont typeface="Arial" pitchFamily="34" charset="0"/>
              <a:buChar char="•"/>
            </a:pPr>
            <a:endParaRPr lang="en-US" sz="2000" i="1" dirty="0" smtClean="0"/>
          </a:p>
          <a:p>
            <a:pPr marL="457200" indent="-457200" algn="just">
              <a:buFont typeface="Arial" pitchFamily="34" charset="0"/>
              <a:buChar char="•"/>
            </a:pPr>
            <a:r>
              <a:rPr lang="en-US" sz="2000" b="1" i="1" dirty="0" err="1" smtClean="0">
                <a:solidFill>
                  <a:srgbClr val="002060"/>
                </a:solidFill>
              </a:rPr>
              <a:t>Intraspinal</a:t>
            </a:r>
            <a:r>
              <a:rPr lang="en-US" sz="2000" b="1" i="1" dirty="0" smtClean="0">
                <a:solidFill>
                  <a:srgbClr val="002060"/>
                </a:solidFill>
              </a:rPr>
              <a:t> schwannomas </a:t>
            </a:r>
            <a:r>
              <a:rPr lang="en-US" sz="2000" dirty="0" smtClean="0"/>
              <a:t>are found as intradural tumours in the </a:t>
            </a:r>
            <a:r>
              <a:rPr lang="en-US" sz="2000" b="1" dirty="0" smtClean="0"/>
              <a:t>thoracic region</a:t>
            </a:r>
            <a:r>
              <a:rPr lang="en-US" sz="2000" dirty="0" smtClean="0"/>
              <a: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In the peripheral nerves, they occur as </a:t>
            </a:r>
            <a:r>
              <a:rPr lang="en-US" sz="2000" b="1" dirty="0" smtClean="0">
                <a:solidFill>
                  <a:srgbClr val="002060"/>
                </a:solidFill>
              </a:rPr>
              <a:t>solitary nodule </a:t>
            </a:r>
            <a:r>
              <a:rPr lang="en-US" sz="2000" dirty="0" smtClean="0"/>
              <a:t>on any sheathed sensory, motor, or autonomic nerve.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Occur in </a:t>
            </a:r>
            <a:r>
              <a:rPr lang="en-US" sz="2000" b="1" dirty="0" smtClean="0"/>
              <a:t>Von Recklinghausen’s disease </a:t>
            </a:r>
            <a:r>
              <a:rPr lang="en-US" i="1" dirty="0" smtClean="0"/>
              <a:t>(inherited disease, </a:t>
            </a:r>
            <a:r>
              <a:rPr lang="en-US" i="1" dirty="0" smtClean="0">
                <a:solidFill>
                  <a:srgbClr val="002060"/>
                </a:solidFill>
              </a:rPr>
              <a:t>neurofibromatosis</a:t>
            </a:r>
            <a:r>
              <a:rPr lang="en-US" i="1" dirty="0" smtClean="0"/>
              <a:t>, tumours along the course of nerves </a:t>
            </a:r>
            <a:r>
              <a:rPr lang="en-US" i="1" dirty="0" smtClean="0">
                <a:solidFill>
                  <a:srgbClr val="002060"/>
                </a:solidFill>
              </a:rPr>
              <a:t>beneath the skin</a:t>
            </a:r>
            <a:r>
              <a:rPr lang="en-US" i="1" dirty="0" smtClean="0"/>
              <a:t>).</a:t>
            </a:r>
            <a:endParaRPr lang="en-US" sz="2000" i="1" dirty="0" smtClean="0"/>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Schwannomas are tumours of adults.</a:t>
            </a:r>
            <a:endParaRPr lang="en-US" sz="2000" dirty="0"/>
          </a:p>
        </p:txBody>
      </p:sp>
      <p:sp>
        <p:nvSpPr>
          <p:cNvPr id="3" name="Rectangle 2"/>
          <p:cNvSpPr/>
          <p:nvPr/>
        </p:nvSpPr>
        <p:spPr>
          <a:xfrm>
            <a:off x="2895600" y="152400"/>
            <a:ext cx="3089115" cy="461665"/>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sz="2400" b="1" dirty="0" smtClean="0"/>
              <a:t>Nerve Sheath Tumours</a:t>
            </a:r>
          </a:p>
        </p:txBody>
      </p:sp>
    </p:spTree>
  </p:cSld>
  <p:clrMapOvr>
    <a:masterClrMapping/>
  </p:clrMapOvr>
  <p:transition spd="slow">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5600" y="152400"/>
            <a:ext cx="3089115" cy="461665"/>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sz="2400" b="1" dirty="0" smtClean="0"/>
              <a:t>Nerve Sheath Tumours</a:t>
            </a:r>
          </a:p>
        </p:txBody>
      </p:sp>
      <p:sp>
        <p:nvSpPr>
          <p:cNvPr id="3" name="Rectangle 2"/>
          <p:cNvSpPr/>
          <p:nvPr/>
        </p:nvSpPr>
        <p:spPr>
          <a:xfrm>
            <a:off x="0" y="990600"/>
            <a:ext cx="9144000" cy="5324535"/>
          </a:xfrm>
          <a:prstGeom prst="rect">
            <a:avLst/>
          </a:prstGeom>
        </p:spPr>
        <p:txBody>
          <a:bodyPr wrap="square">
            <a:spAutoFit/>
          </a:bodyPr>
          <a:lstStyle/>
          <a:p>
            <a:pPr marL="457200" indent="-457200" algn="just">
              <a:buFont typeface="Arial" pitchFamily="34" charset="0"/>
              <a:buChar char="•"/>
            </a:pPr>
            <a:r>
              <a:rPr lang="en-US" sz="2000" b="1" dirty="0" smtClean="0"/>
              <a:t>Grossly, </a:t>
            </a:r>
            <a:r>
              <a:rPr lang="en-US" sz="2000" dirty="0" smtClean="0"/>
              <a:t>a schwannoma is an </a:t>
            </a:r>
            <a:r>
              <a:rPr lang="en-US" sz="2000" dirty="0" smtClean="0">
                <a:solidFill>
                  <a:srgbClr val="002060"/>
                </a:solidFill>
              </a:rPr>
              <a:t>encapsulated, solid, sometimes cystic</a:t>
            </a:r>
            <a:r>
              <a:rPr lang="en-US" sz="2000" dirty="0" smtClean="0"/>
              <a:t>, tumour that produces eccentric or unusual </a:t>
            </a:r>
            <a:r>
              <a:rPr lang="en-US" sz="2000" dirty="0" smtClean="0">
                <a:solidFill>
                  <a:srgbClr val="002060"/>
                </a:solidFill>
              </a:rPr>
              <a:t>enlargement of the nerve root </a:t>
            </a:r>
            <a:r>
              <a:rPr lang="en-US" sz="2000" dirty="0" smtClean="0"/>
              <a:t>from where it arises.</a:t>
            </a:r>
          </a:p>
          <a:p>
            <a:pPr algn="just"/>
            <a:endParaRPr lang="en-US" sz="2000" b="1" i="1" dirty="0" smtClean="0"/>
          </a:p>
          <a:p>
            <a:pPr marL="457200" indent="-457200" algn="just">
              <a:buFont typeface="Arial" pitchFamily="34" charset="0"/>
              <a:buChar char="•"/>
            </a:pPr>
            <a:r>
              <a:rPr lang="en-US" sz="2000" b="1" dirty="0" smtClean="0"/>
              <a:t>Microscopically</a:t>
            </a:r>
            <a:r>
              <a:rPr lang="en-US" sz="2000" b="1" i="1" dirty="0" smtClean="0"/>
              <a:t>, </a:t>
            </a:r>
            <a:r>
              <a:rPr lang="en-US" sz="2000" dirty="0" smtClean="0"/>
              <a:t>the tumour is composed of </a:t>
            </a:r>
            <a:r>
              <a:rPr lang="en-US" sz="2000" dirty="0" err="1" smtClean="0">
                <a:solidFill>
                  <a:srgbClr val="002060"/>
                </a:solidFill>
              </a:rPr>
              <a:t>fibrocellular</a:t>
            </a:r>
            <a:r>
              <a:rPr lang="en-US" sz="2000" dirty="0" smtClean="0">
                <a:solidFill>
                  <a:srgbClr val="002060"/>
                </a:solidFill>
              </a:rPr>
              <a:t> bundles forming whorled pattern. </a:t>
            </a:r>
          </a:p>
          <a:p>
            <a:pPr algn="just"/>
            <a:endParaRPr lang="en-US" sz="2000" dirty="0" smtClean="0"/>
          </a:p>
          <a:p>
            <a:pPr marL="800100" lvl="1" indent="-342900" algn="just">
              <a:buFont typeface="Wingdings" pitchFamily="2" charset="2"/>
              <a:buChar char="Ø"/>
            </a:pPr>
            <a:r>
              <a:rPr lang="en-US" sz="2000" dirty="0" smtClean="0"/>
              <a:t>There are areas of dense and compact </a:t>
            </a:r>
            <a:r>
              <a:rPr lang="en-US" sz="2000" dirty="0" smtClean="0">
                <a:solidFill>
                  <a:srgbClr val="002060"/>
                </a:solidFill>
              </a:rPr>
              <a:t>cellularity</a:t>
            </a:r>
            <a:r>
              <a:rPr lang="en-US" sz="2000" dirty="0" smtClean="0"/>
              <a:t> </a:t>
            </a:r>
            <a:r>
              <a:rPr lang="en-US" sz="2000" i="1" dirty="0" smtClean="0"/>
              <a:t>(</a:t>
            </a:r>
            <a:r>
              <a:rPr lang="en-US" sz="2000" b="1" i="1" dirty="0" smtClean="0">
                <a:solidFill>
                  <a:srgbClr val="002060"/>
                </a:solidFill>
              </a:rPr>
              <a:t>Antoni A pattern</a:t>
            </a:r>
            <a:r>
              <a:rPr lang="en-US" sz="2000" i="1" dirty="0" smtClean="0"/>
              <a:t>) </a:t>
            </a:r>
            <a:r>
              <a:rPr lang="en-US" sz="2000" dirty="0" smtClean="0"/>
              <a:t>alternating with </a:t>
            </a:r>
            <a:r>
              <a:rPr lang="en-US" sz="2000" dirty="0" smtClean="0">
                <a:solidFill>
                  <a:srgbClr val="002060"/>
                </a:solidFill>
              </a:rPr>
              <a:t>loose acellular areas </a:t>
            </a:r>
            <a:r>
              <a:rPr lang="en-US" sz="2000" i="1" dirty="0" smtClean="0"/>
              <a:t>(</a:t>
            </a:r>
            <a:r>
              <a:rPr lang="en-US" sz="2000" b="1" i="1" dirty="0" smtClean="0">
                <a:solidFill>
                  <a:srgbClr val="002060"/>
                </a:solidFill>
              </a:rPr>
              <a:t>Antoni B pattern</a:t>
            </a:r>
            <a:r>
              <a:rPr lang="en-US" sz="2000" i="1" dirty="0" smtClean="0"/>
              <a:t>). </a:t>
            </a:r>
            <a:r>
              <a:rPr lang="en-US" sz="2000" dirty="0" smtClean="0"/>
              <a:t>Areas of Antoni A pattern show palisaded nuclei called </a:t>
            </a:r>
            <a:r>
              <a:rPr lang="en-US" sz="2000" b="1" i="1" dirty="0" err="1" smtClean="0">
                <a:solidFill>
                  <a:srgbClr val="002060"/>
                </a:solidFill>
              </a:rPr>
              <a:t>Verocay</a:t>
            </a:r>
            <a:r>
              <a:rPr lang="en-US" sz="2000" b="1" i="1" dirty="0" smtClean="0">
                <a:solidFill>
                  <a:srgbClr val="002060"/>
                </a:solidFill>
              </a:rPr>
              <a:t> bodies</a:t>
            </a:r>
            <a:r>
              <a:rPr lang="en-US" sz="2000" i="1" dirty="0" smtClean="0"/>
              <a:t>. </a:t>
            </a:r>
          </a:p>
          <a:p>
            <a:pPr marL="800100" lvl="1" indent="-342900" algn="just">
              <a:buFont typeface="Wingdings" pitchFamily="2" charset="2"/>
              <a:buChar char="Ø"/>
            </a:pPr>
            <a:endParaRPr lang="en-US" sz="2000" b="1" i="1" dirty="0" smtClean="0"/>
          </a:p>
          <a:p>
            <a:pPr marL="800100" lvl="1" indent="-342900" algn="just">
              <a:buFont typeface="Wingdings" pitchFamily="2" charset="2"/>
              <a:buChar char="Ø"/>
            </a:pPr>
            <a:r>
              <a:rPr lang="en-US" sz="2000" dirty="0" smtClean="0"/>
              <a:t>Nerve fibers are usually found stretched over the capsule but not within the tumour. </a:t>
            </a:r>
          </a:p>
          <a:p>
            <a:pPr marL="800100" lvl="1" indent="-342900" algn="just">
              <a:buFont typeface="Wingdings" pitchFamily="2" charset="2"/>
              <a:buChar char="Ø"/>
            </a:pPr>
            <a:endParaRPr lang="en-US" sz="2000" dirty="0" smtClean="0"/>
          </a:p>
          <a:p>
            <a:pPr marL="800100" lvl="1" indent="-342900" algn="just">
              <a:buFont typeface="Wingdings" pitchFamily="2" charset="2"/>
              <a:buChar char="Ø"/>
            </a:pPr>
            <a:r>
              <a:rPr lang="en-US" sz="2000" dirty="0" smtClean="0"/>
              <a:t>Areas of degeneration contain </a:t>
            </a:r>
            <a:r>
              <a:rPr lang="en-US" sz="2000" dirty="0" smtClean="0">
                <a:solidFill>
                  <a:srgbClr val="002060"/>
                </a:solidFill>
              </a:rPr>
              <a:t>haemosiderin and lipid-laden macrophages</a:t>
            </a:r>
            <a:r>
              <a:rPr lang="en-US" sz="2000" dirty="0" smtClean="0"/>
              <a:t>. </a:t>
            </a:r>
          </a:p>
          <a:p>
            <a:pPr marL="800100" lvl="1" indent="-342900" algn="just">
              <a:buFont typeface="Wingdings" pitchFamily="2" charset="2"/>
              <a:buChar char="Ø"/>
            </a:pPr>
            <a:endParaRPr lang="en-US" sz="2000" dirty="0" smtClean="0"/>
          </a:p>
          <a:p>
            <a:pPr marL="800100" lvl="1" indent="-342900" algn="just">
              <a:buFont typeface="Wingdings" pitchFamily="2" charset="2"/>
              <a:buChar char="Ø"/>
            </a:pPr>
            <a:r>
              <a:rPr lang="en-US" sz="2000" dirty="0" smtClean="0"/>
              <a:t>Schwann cells characteristically express </a:t>
            </a:r>
            <a:r>
              <a:rPr lang="en-US" sz="2000" b="1" dirty="0" smtClean="0">
                <a:solidFill>
                  <a:srgbClr val="002060"/>
                </a:solidFill>
              </a:rPr>
              <a:t>S-100 protein</a:t>
            </a:r>
            <a:r>
              <a:rPr lang="en-US" sz="2000" dirty="0" smtClean="0"/>
              <a:t>. A schwannoma rarely ever becomes malignant.</a:t>
            </a:r>
            <a:endParaRPr lang="en-US" sz="2000" dirty="0"/>
          </a:p>
        </p:txBody>
      </p:sp>
    </p:spTree>
  </p:cSld>
  <p:clrMapOvr>
    <a:masterClrMapping/>
  </p:clrMapOvr>
  <p:transition spd="slow">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krish\Desktop\kjk.jpg"/>
          <p:cNvPicPr>
            <a:picLocks noChangeAspect="1" noChangeArrowheads="1"/>
          </p:cNvPicPr>
          <p:nvPr/>
        </p:nvPicPr>
        <p:blipFill>
          <a:blip r:embed="rId2" cstate="print"/>
          <a:srcRect/>
          <a:stretch>
            <a:fillRect/>
          </a:stretch>
        </p:blipFill>
        <p:spPr bwMode="auto">
          <a:xfrm>
            <a:off x="1752600" y="1193800"/>
            <a:ext cx="5791200" cy="5207000"/>
          </a:xfrm>
          <a:prstGeom prst="rect">
            <a:avLst/>
          </a:prstGeom>
          <a:noFill/>
        </p:spPr>
      </p:pic>
      <p:sp>
        <p:nvSpPr>
          <p:cNvPr id="3" name="TextBox 2"/>
          <p:cNvSpPr txBox="1"/>
          <p:nvPr/>
        </p:nvSpPr>
        <p:spPr>
          <a:xfrm>
            <a:off x="6553200" y="2754868"/>
            <a:ext cx="2682722" cy="338554"/>
          </a:xfrm>
          <a:prstGeom prst="rect">
            <a:avLst/>
          </a:prstGeom>
          <a:noFill/>
        </p:spPr>
        <p:txBody>
          <a:bodyPr wrap="none" rtlCol="0">
            <a:spAutoFit/>
          </a:bodyPr>
          <a:lstStyle/>
          <a:p>
            <a:r>
              <a:rPr lang="en-US" sz="1600" dirty="0" smtClean="0"/>
              <a:t>(Containing neurotransmitter)</a:t>
            </a:r>
            <a:endParaRPr lang="en-US" sz="1600" dirty="0"/>
          </a:p>
        </p:txBody>
      </p:sp>
      <p:sp>
        <p:nvSpPr>
          <p:cNvPr id="4" name="TextBox 3"/>
          <p:cNvSpPr txBox="1"/>
          <p:nvPr/>
        </p:nvSpPr>
        <p:spPr>
          <a:xfrm>
            <a:off x="152400" y="152400"/>
            <a:ext cx="4175887" cy="461665"/>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n-US" sz="2400" b="1" dirty="0" smtClean="0"/>
              <a:t>Synapse and neurotransmitters</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5600" y="152400"/>
            <a:ext cx="3089115" cy="461665"/>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sz="2400" b="1" dirty="0" smtClean="0"/>
              <a:t>Nerve Sheath Tumours</a:t>
            </a:r>
          </a:p>
        </p:txBody>
      </p:sp>
      <p:pic>
        <p:nvPicPr>
          <p:cNvPr id="2050" name="Picture 2"/>
          <p:cNvPicPr>
            <a:picLocks noChangeAspect="1" noChangeArrowheads="1"/>
          </p:cNvPicPr>
          <p:nvPr/>
        </p:nvPicPr>
        <p:blipFill>
          <a:blip r:embed="rId2"/>
          <a:srcRect/>
          <a:stretch>
            <a:fillRect/>
          </a:stretch>
        </p:blipFill>
        <p:spPr bwMode="auto">
          <a:xfrm>
            <a:off x="0" y="1066800"/>
            <a:ext cx="9144000" cy="3577717"/>
          </a:xfrm>
          <a:prstGeom prst="rect">
            <a:avLst/>
          </a:prstGeom>
          <a:noFill/>
          <a:ln w="9525">
            <a:noFill/>
            <a:miter lim="800000"/>
            <a:headEnd/>
            <a:tailEnd/>
          </a:ln>
          <a:effectLst/>
        </p:spPr>
      </p:pic>
      <p:sp>
        <p:nvSpPr>
          <p:cNvPr id="4" name="Rectangle 3"/>
          <p:cNvSpPr/>
          <p:nvPr/>
        </p:nvSpPr>
        <p:spPr>
          <a:xfrm>
            <a:off x="0" y="5144869"/>
            <a:ext cx="9144000" cy="646331"/>
          </a:xfrm>
          <a:prstGeom prst="rect">
            <a:avLst/>
          </a:prstGeom>
        </p:spPr>
        <p:txBody>
          <a:bodyPr wrap="square">
            <a:spAutoFit/>
          </a:bodyPr>
          <a:lstStyle/>
          <a:p>
            <a:pPr algn="just"/>
            <a:r>
              <a:rPr lang="en-US" dirty="0" smtClean="0"/>
              <a:t>Fig: Schwannoma (neurilemmoma), showing whorls of densely cellular (Antoni A) and loosely cellular (Antoni B) areas with characteristic nuclear </a:t>
            </a:r>
            <a:r>
              <a:rPr lang="en-US" dirty="0" err="1" smtClean="0"/>
              <a:t>palisading</a:t>
            </a:r>
            <a:r>
              <a:rPr lang="en-US" dirty="0" smtClean="0"/>
              <a:t> (</a:t>
            </a:r>
            <a:r>
              <a:rPr lang="en-US" dirty="0" err="1" smtClean="0"/>
              <a:t>Verocay</a:t>
            </a:r>
            <a:r>
              <a:rPr lang="en-US" dirty="0" smtClean="0"/>
              <a:t> bodies).</a:t>
            </a:r>
            <a:endParaRPr lang="en-US" dirty="0"/>
          </a:p>
        </p:txBody>
      </p:sp>
    </p:spTree>
  </p:cSld>
  <p:clrMapOvr>
    <a:masterClrMapping/>
  </p:clrMapOvr>
  <p:transition spd="slow">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5600" y="152400"/>
            <a:ext cx="3089115" cy="461665"/>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sz="2400" b="1" dirty="0" smtClean="0"/>
              <a:t>Nerve Sheath Tumours</a:t>
            </a:r>
          </a:p>
        </p:txBody>
      </p:sp>
      <p:sp>
        <p:nvSpPr>
          <p:cNvPr id="3" name="Rectangle 2"/>
          <p:cNvSpPr/>
          <p:nvPr/>
        </p:nvSpPr>
        <p:spPr>
          <a:xfrm>
            <a:off x="0" y="1006019"/>
            <a:ext cx="9144000" cy="4770537"/>
          </a:xfrm>
          <a:prstGeom prst="rect">
            <a:avLst/>
          </a:prstGeom>
        </p:spPr>
        <p:txBody>
          <a:bodyPr wrap="square">
            <a:spAutoFit/>
          </a:bodyPr>
          <a:lstStyle/>
          <a:p>
            <a:pPr marL="457200" indent="-457200" algn="just"/>
            <a:r>
              <a:rPr lang="de-DE" sz="2400" b="1" dirty="0" smtClean="0"/>
              <a:t>Neurofibromas and Von Recklinghausen’s Disease</a:t>
            </a:r>
          </a:p>
          <a:p>
            <a:pPr marL="457200" indent="-457200" algn="just"/>
            <a:endParaRPr lang="de-DE" sz="2000" b="1" dirty="0" smtClean="0"/>
          </a:p>
          <a:p>
            <a:pPr marL="457200" indent="-457200" algn="just">
              <a:buFont typeface="Arial" pitchFamily="34" charset="0"/>
              <a:buChar char="•"/>
            </a:pPr>
            <a:r>
              <a:rPr lang="en-US" sz="2000" dirty="0" err="1" smtClean="0"/>
              <a:t>Neurofibromas</a:t>
            </a:r>
            <a:r>
              <a:rPr lang="en-US" sz="2000" dirty="0" smtClean="0"/>
              <a:t> may occur as </a:t>
            </a:r>
            <a:r>
              <a:rPr lang="en-US" sz="2000" dirty="0" smtClean="0">
                <a:solidFill>
                  <a:srgbClr val="002060"/>
                </a:solidFill>
              </a:rPr>
              <a:t>solitary, fusiform or spindle-shaped cutaneous tumour </a:t>
            </a:r>
            <a:r>
              <a:rPr lang="en-US" sz="2000" dirty="0" smtClean="0"/>
              <a:t>of a single nerve.</a:t>
            </a:r>
          </a:p>
          <a:p>
            <a:pPr marL="457200" indent="-457200" algn="just">
              <a:buFont typeface="Arial" pitchFamily="34" charset="0"/>
              <a:buChar char="•"/>
            </a:pPr>
            <a:endParaRPr lang="en-US" sz="2000" dirty="0" smtClean="0"/>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solidFill>
                  <a:srgbClr val="002060"/>
                </a:solidFill>
              </a:rPr>
              <a:t>Solitary neurofibroma </a:t>
            </a:r>
            <a:r>
              <a:rPr lang="en-US" sz="2000" dirty="0" smtClean="0"/>
              <a:t>is a tumour of adults and </a:t>
            </a:r>
            <a:r>
              <a:rPr lang="en-US" sz="2000" dirty="0" smtClean="0">
                <a:solidFill>
                  <a:srgbClr val="002060"/>
                </a:solidFill>
              </a:rPr>
              <a:t>multiple </a:t>
            </a:r>
            <a:r>
              <a:rPr lang="en-US" sz="2000" dirty="0" err="1" smtClean="0">
                <a:solidFill>
                  <a:srgbClr val="002060"/>
                </a:solidFill>
              </a:rPr>
              <a:t>neurofibromas</a:t>
            </a:r>
            <a:r>
              <a:rPr lang="en-US" sz="2000" dirty="0" smtClean="0">
                <a:solidFill>
                  <a:srgbClr val="002060"/>
                </a:solidFill>
              </a:rPr>
              <a:t> or neurofibromatosis </a:t>
            </a:r>
            <a:r>
              <a:rPr lang="en-US" sz="2000" dirty="0" smtClean="0"/>
              <a:t>is a hereditary disorder with autosomal dominant inheritance. </a:t>
            </a:r>
          </a:p>
          <a:p>
            <a:pPr marL="457200" indent="-457200" algn="just">
              <a:buFont typeface="Arial" pitchFamily="34" charset="0"/>
              <a:buChar char="•"/>
            </a:pPr>
            <a:endParaRPr lang="en-US" sz="2000" dirty="0" smtClean="0"/>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Neurofibromatosis type 1 is a genetic disorder having mutation in </a:t>
            </a:r>
            <a:r>
              <a:rPr lang="en-US" sz="2000" dirty="0" smtClean="0">
                <a:solidFill>
                  <a:srgbClr val="002060"/>
                </a:solidFill>
              </a:rPr>
              <a:t>chromosome 17 </a:t>
            </a:r>
            <a:r>
              <a:rPr lang="en-US" sz="2000" dirty="0" smtClean="0"/>
              <a:t>while type 2 has mutation in </a:t>
            </a:r>
            <a:r>
              <a:rPr lang="en-US" sz="2000" dirty="0" smtClean="0">
                <a:solidFill>
                  <a:srgbClr val="002060"/>
                </a:solidFill>
              </a:rPr>
              <a:t>chromosome 22</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Solitary neurofibroma is generally asymptomatic.</a:t>
            </a:r>
          </a:p>
        </p:txBody>
      </p:sp>
    </p:spTree>
  </p:cSld>
  <p:clrMapOvr>
    <a:masterClrMapping/>
  </p:clrMapOvr>
  <p:transition spd="slow">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5600" y="152400"/>
            <a:ext cx="3089115" cy="461665"/>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sz="2400" b="1" dirty="0" smtClean="0"/>
              <a:t>Nerve Sheath Tumours</a:t>
            </a:r>
          </a:p>
        </p:txBody>
      </p:sp>
      <p:sp>
        <p:nvSpPr>
          <p:cNvPr id="3" name="Rectangle 2"/>
          <p:cNvSpPr/>
          <p:nvPr/>
        </p:nvSpPr>
        <p:spPr>
          <a:xfrm>
            <a:off x="0" y="1006019"/>
            <a:ext cx="9144000" cy="2000548"/>
          </a:xfrm>
          <a:prstGeom prst="rect">
            <a:avLst/>
          </a:prstGeom>
        </p:spPr>
        <p:txBody>
          <a:bodyPr wrap="square">
            <a:spAutoFit/>
          </a:bodyPr>
          <a:lstStyle/>
          <a:p>
            <a:pPr marL="457200" indent="-457200" algn="just"/>
            <a:r>
              <a:rPr lang="de-DE" sz="2400" b="1" dirty="0" smtClean="0"/>
              <a:t>Neurofibromas and Von Recklinghausen’s Disease</a:t>
            </a:r>
          </a:p>
          <a:p>
            <a:pPr marL="457200" indent="-457200" algn="just"/>
            <a:endParaRPr lang="de-DE" sz="2000" b="1" dirty="0" smtClean="0"/>
          </a:p>
          <a:p>
            <a:pPr marL="457200" indent="-457200" algn="just">
              <a:buFont typeface="Arial" pitchFamily="34" charset="0"/>
              <a:buChar char="•"/>
            </a:pPr>
            <a:r>
              <a:rPr lang="en-US" sz="2000" dirty="0" smtClean="0"/>
              <a:t>Patients with Von Recklinghausen’s disease have a triad of features:</a:t>
            </a:r>
          </a:p>
          <a:p>
            <a:pPr marL="1828800" lvl="3" indent="-457200" algn="just">
              <a:buFont typeface="Arial" pitchFamily="34" charset="0"/>
              <a:buChar char="•"/>
            </a:pPr>
            <a:r>
              <a:rPr lang="en-US" sz="2000" dirty="0" smtClean="0"/>
              <a:t>Multiple cutaneous </a:t>
            </a:r>
            <a:r>
              <a:rPr lang="en-US" sz="2000" dirty="0" err="1" smtClean="0"/>
              <a:t>neurofibromas</a:t>
            </a:r>
            <a:r>
              <a:rPr lang="en-US" sz="2000" dirty="0" smtClean="0"/>
              <a:t>. </a:t>
            </a:r>
          </a:p>
          <a:p>
            <a:pPr marL="1828800" lvl="3" indent="-457200" algn="just">
              <a:buFont typeface="Arial" pitchFamily="34" charset="0"/>
              <a:buChar char="•"/>
            </a:pPr>
            <a:r>
              <a:rPr lang="fr-FR" sz="2000" dirty="0" err="1" smtClean="0"/>
              <a:t>Numerous</a:t>
            </a:r>
            <a:r>
              <a:rPr lang="fr-FR" sz="2000" dirty="0" smtClean="0"/>
              <a:t> </a:t>
            </a:r>
            <a:r>
              <a:rPr lang="fr-FR" sz="2000" dirty="0" err="1" smtClean="0"/>
              <a:t>pigmented</a:t>
            </a:r>
            <a:r>
              <a:rPr lang="fr-FR" sz="2000" dirty="0" smtClean="0"/>
              <a:t> skin </a:t>
            </a:r>
            <a:r>
              <a:rPr lang="fr-FR" sz="2000" dirty="0" err="1" smtClean="0"/>
              <a:t>lesions</a:t>
            </a:r>
            <a:r>
              <a:rPr lang="fr-FR" sz="2000" i="1" dirty="0" smtClean="0"/>
              <a:t>. </a:t>
            </a:r>
          </a:p>
          <a:p>
            <a:pPr marL="1828800" lvl="3" indent="-457200" algn="just">
              <a:buFont typeface="Arial" pitchFamily="34" charset="0"/>
              <a:buChar char="•"/>
            </a:pPr>
            <a:r>
              <a:rPr lang="en-US" sz="2000" dirty="0" smtClean="0"/>
              <a:t>Pigmented iris </a:t>
            </a:r>
            <a:r>
              <a:rPr lang="en-US" sz="2000" dirty="0" err="1" smtClean="0"/>
              <a:t>hamartomas</a:t>
            </a:r>
            <a:r>
              <a:rPr lang="en-US" sz="2000" dirty="0"/>
              <a:t> </a:t>
            </a:r>
            <a:r>
              <a:rPr lang="en-US" sz="2000" dirty="0" smtClean="0"/>
              <a:t>(overgrowth of mature tissue). </a:t>
            </a:r>
          </a:p>
        </p:txBody>
      </p:sp>
      <p:pic>
        <p:nvPicPr>
          <p:cNvPr id="2050" name="Picture 2" descr="C:\Users\Lenovo\Desktop\648x364_Neurofibroma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619500"/>
            <a:ext cx="3962400" cy="30099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Von Recklinghausenâs dise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990" y="3238500"/>
            <a:ext cx="255270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214552"/>
      </p:ext>
    </p:extLst>
  </p:cSld>
  <p:clrMapOvr>
    <a:masterClrMapping/>
  </p:clrMapOvr>
  <p:transition spd="slow">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85800"/>
            <a:ext cx="9144000" cy="2554545"/>
          </a:xfrm>
          <a:prstGeom prst="rect">
            <a:avLst/>
          </a:prstGeom>
        </p:spPr>
        <p:txBody>
          <a:bodyPr wrap="square">
            <a:spAutoFit/>
          </a:bodyPr>
          <a:lstStyle/>
          <a:p>
            <a:pPr marL="457200" indent="-457200" algn="just">
              <a:buFont typeface="Arial" pitchFamily="34" charset="0"/>
              <a:buChar char="•"/>
            </a:pPr>
            <a:r>
              <a:rPr lang="en-US" sz="2000" b="1" i="1" dirty="0" smtClean="0"/>
              <a:t>Grossly</a:t>
            </a:r>
            <a:r>
              <a:rPr lang="en-US" sz="2000" i="1" dirty="0" smtClean="0"/>
              <a:t>, </a:t>
            </a:r>
            <a:r>
              <a:rPr lang="en-US" sz="2000" dirty="0" smtClean="0"/>
              <a:t>neurofibroma is an </a:t>
            </a:r>
            <a:r>
              <a:rPr lang="en-US" sz="2000" dirty="0" smtClean="0">
                <a:solidFill>
                  <a:srgbClr val="002060"/>
                </a:solidFill>
              </a:rPr>
              <a:t>unencapsulated</a:t>
            </a:r>
            <a:r>
              <a:rPr lang="en-US" sz="2000" dirty="0" smtClean="0"/>
              <a:t> tumour producing </a:t>
            </a:r>
            <a:r>
              <a:rPr lang="en-US" sz="2000" dirty="0" smtClean="0">
                <a:solidFill>
                  <a:srgbClr val="002060"/>
                </a:solidFill>
              </a:rPr>
              <a:t>fusiform </a:t>
            </a:r>
            <a:r>
              <a:rPr lang="en-US" sz="2000" dirty="0" smtClean="0"/>
              <a:t>enlargement of the affected nerve.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Neurofibromatosis in Von Recklinghausen’s disease is characterised </a:t>
            </a:r>
            <a:r>
              <a:rPr lang="en-US" sz="2000" dirty="0" smtClean="0">
                <a:solidFill>
                  <a:srgbClr val="002060"/>
                </a:solidFill>
              </a:rPr>
              <a:t>by numerous nodules of varying size</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Neurofibromatosis may involve a group of nerves or may occur as </a:t>
            </a:r>
            <a:r>
              <a:rPr lang="en-US" sz="2000" dirty="0" smtClean="0">
                <a:solidFill>
                  <a:srgbClr val="002060"/>
                </a:solidFill>
              </a:rPr>
              <a:t>multiple, oval and irregular swellings</a:t>
            </a:r>
            <a:r>
              <a:rPr lang="en-US" sz="2000" dirty="0" smtClean="0"/>
              <a:t> along the length of a nerve (</a:t>
            </a:r>
            <a:r>
              <a:rPr lang="en-US" sz="2000" dirty="0" err="1" smtClean="0"/>
              <a:t>plexiform</a:t>
            </a:r>
            <a:r>
              <a:rPr lang="en-US" sz="2000" dirty="0" smtClean="0"/>
              <a:t> neurofibroma).</a:t>
            </a:r>
            <a:endParaRPr lang="en-US" sz="2000" dirty="0"/>
          </a:p>
        </p:txBody>
      </p:sp>
      <p:sp>
        <p:nvSpPr>
          <p:cNvPr id="3" name="Rectangle 2"/>
          <p:cNvSpPr/>
          <p:nvPr/>
        </p:nvSpPr>
        <p:spPr>
          <a:xfrm>
            <a:off x="2895600" y="152400"/>
            <a:ext cx="3089115" cy="461665"/>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sz="2400" b="1" dirty="0" smtClean="0"/>
              <a:t>Nerve Sheath Tumours</a:t>
            </a:r>
          </a:p>
        </p:txBody>
      </p:sp>
      <p:pic>
        <p:nvPicPr>
          <p:cNvPr id="3074" name="Picture 2"/>
          <p:cNvPicPr>
            <a:picLocks noChangeAspect="1" noChangeArrowheads="1"/>
          </p:cNvPicPr>
          <p:nvPr/>
        </p:nvPicPr>
        <p:blipFill>
          <a:blip r:embed="rId2"/>
          <a:srcRect/>
          <a:stretch>
            <a:fillRect/>
          </a:stretch>
        </p:blipFill>
        <p:spPr bwMode="auto">
          <a:xfrm>
            <a:off x="5105400" y="3274290"/>
            <a:ext cx="2888468" cy="2590801"/>
          </a:xfrm>
          <a:prstGeom prst="rect">
            <a:avLst/>
          </a:prstGeom>
          <a:noFill/>
          <a:ln w="9525">
            <a:noFill/>
            <a:miter lim="800000"/>
            <a:headEnd/>
            <a:tailEnd/>
          </a:ln>
          <a:effectLst/>
        </p:spPr>
      </p:pic>
      <p:sp>
        <p:nvSpPr>
          <p:cNvPr id="5" name="Rectangle 4"/>
          <p:cNvSpPr/>
          <p:nvPr/>
        </p:nvSpPr>
        <p:spPr>
          <a:xfrm>
            <a:off x="2895600" y="5845638"/>
            <a:ext cx="6172200" cy="923330"/>
          </a:xfrm>
          <a:prstGeom prst="rect">
            <a:avLst/>
          </a:prstGeom>
        </p:spPr>
        <p:txBody>
          <a:bodyPr wrap="square">
            <a:spAutoFit/>
          </a:bodyPr>
          <a:lstStyle/>
          <a:p>
            <a:pPr algn="just"/>
            <a:r>
              <a:rPr lang="en-US" b="1" dirty="0" smtClean="0"/>
              <a:t>Fig: </a:t>
            </a:r>
            <a:r>
              <a:rPr lang="en-US" b="1" dirty="0" err="1" smtClean="0"/>
              <a:t>Plexiform</a:t>
            </a:r>
            <a:r>
              <a:rPr lang="en-US" b="1" dirty="0" smtClean="0"/>
              <a:t> neurofibromatosis. </a:t>
            </a:r>
            <a:r>
              <a:rPr lang="en-US" dirty="0" smtClean="0"/>
              <a:t>The main mass is </a:t>
            </a:r>
            <a:r>
              <a:rPr lang="en-US" dirty="0" err="1" smtClean="0">
                <a:solidFill>
                  <a:srgbClr val="002060"/>
                </a:solidFill>
              </a:rPr>
              <a:t>multilobulated</a:t>
            </a:r>
            <a:r>
              <a:rPr lang="en-US" dirty="0" smtClean="0">
                <a:solidFill>
                  <a:srgbClr val="002060"/>
                </a:solidFill>
              </a:rPr>
              <a:t> with increased fat </a:t>
            </a:r>
            <a:r>
              <a:rPr lang="en-US" dirty="0" smtClean="0"/>
              <a:t>while lower part of the image shows a separate </a:t>
            </a:r>
            <a:r>
              <a:rPr lang="en-US" dirty="0" smtClean="0">
                <a:solidFill>
                  <a:srgbClr val="002060"/>
                </a:solidFill>
              </a:rPr>
              <a:t>encapsulated gelatinous mass</a:t>
            </a:r>
            <a:r>
              <a:rPr lang="en-US" dirty="0" smtClean="0"/>
              <a:t>. </a:t>
            </a:r>
            <a:endParaRPr lang="en-US" dirty="0"/>
          </a:p>
        </p:txBody>
      </p:sp>
      <p:pic>
        <p:nvPicPr>
          <p:cNvPr id="6" name="Picture 2" descr="C:\Users\Lenovo\Desktop\112a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274290"/>
            <a:ext cx="2438400" cy="35837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5600" y="152400"/>
            <a:ext cx="3089115" cy="461665"/>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sz="2400" b="1" dirty="0" smtClean="0"/>
              <a:t>Nerve Sheath Tumours</a:t>
            </a:r>
          </a:p>
        </p:txBody>
      </p:sp>
      <p:sp>
        <p:nvSpPr>
          <p:cNvPr id="3" name="Rectangle 2"/>
          <p:cNvSpPr/>
          <p:nvPr/>
        </p:nvSpPr>
        <p:spPr>
          <a:xfrm>
            <a:off x="0" y="1246525"/>
            <a:ext cx="9144000" cy="3477875"/>
          </a:xfrm>
          <a:prstGeom prst="rect">
            <a:avLst/>
          </a:prstGeom>
        </p:spPr>
        <p:txBody>
          <a:bodyPr wrap="square">
            <a:spAutoFit/>
          </a:bodyPr>
          <a:lstStyle/>
          <a:p>
            <a:pPr marL="457200" indent="-457200" algn="just">
              <a:buFont typeface="Arial" pitchFamily="34" charset="0"/>
              <a:buChar char="•"/>
            </a:pPr>
            <a:r>
              <a:rPr lang="en-US" sz="2000" b="1" dirty="0" smtClean="0"/>
              <a:t>Microscopically, </a:t>
            </a:r>
            <a:r>
              <a:rPr lang="en-US" sz="2000" dirty="0" smtClean="0"/>
              <a:t>a neurofibroma is composed of </a:t>
            </a:r>
            <a:r>
              <a:rPr lang="en-US" sz="2000" dirty="0" smtClean="0">
                <a:solidFill>
                  <a:srgbClr val="002060"/>
                </a:solidFill>
              </a:rPr>
              <a:t>interlacing bundles of delicate and elongated spindle shaped cells having wavy nuclei</a:t>
            </a:r>
            <a:r>
              <a:rPr lang="en-US" sz="2000" dirty="0" smtClean="0"/>
              <a:t>.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cellular area is separated by </a:t>
            </a:r>
            <a:r>
              <a:rPr lang="en-US" sz="2000" dirty="0" smtClean="0">
                <a:solidFill>
                  <a:srgbClr val="002060"/>
                </a:solidFill>
              </a:rPr>
              <a:t>loose collagen and mucoid material</a:t>
            </a:r>
            <a:r>
              <a:rPr lang="en-US" sz="2000" dirty="0" smtClean="0"/>
              <a:t>. Residual nerve fibres (</a:t>
            </a:r>
            <a:r>
              <a:rPr lang="en-US" sz="2000" dirty="0" err="1" smtClean="0"/>
              <a:t>neurites</a:t>
            </a:r>
            <a:r>
              <a:rPr lang="en-US" sz="2000" dirty="0" smtClean="0"/>
              <a:t>) may be demonstrable.</a:t>
            </a:r>
            <a:endParaRPr lang="en-US" sz="2000" b="1" dirty="0" smtClean="0"/>
          </a:p>
          <a:p>
            <a:pPr marL="457200" indent="-457200" algn="just">
              <a:buFont typeface="Arial" pitchFamily="34" charset="0"/>
              <a:buChar char="•"/>
            </a:pPr>
            <a:endParaRPr lang="en-US" sz="2000" b="1" dirty="0" smtClean="0"/>
          </a:p>
          <a:p>
            <a:pPr marL="457200" indent="-457200" algn="just">
              <a:buFont typeface="Arial" pitchFamily="34" charset="0"/>
              <a:buChar char="•"/>
            </a:pPr>
            <a:r>
              <a:rPr lang="en-US" sz="2000" dirty="0" smtClean="0"/>
              <a:t>Histologic appearance of </a:t>
            </a:r>
            <a:r>
              <a:rPr lang="en-US" sz="2000" dirty="0" smtClean="0">
                <a:solidFill>
                  <a:srgbClr val="002060"/>
                </a:solidFill>
              </a:rPr>
              <a:t>Antoni B pattern </a:t>
            </a:r>
            <a:r>
              <a:rPr lang="en-US" sz="2000" dirty="0" smtClean="0"/>
              <a:t>of schwannoma may be seen in neurofibroma and cause diagnostic difficulty. </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Immunohistochemically, neurofibroma is positive for </a:t>
            </a:r>
            <a:r>
              <a:rPr lang="en-US" sz="2000" dirty="0" smtClean="0">
                <a:solidFill>
                  <a:srgbClr val="002060"/>
                </a:solidFill>
              </a:rPr>
              <a:t>epithelial membrane antigen </a:t>
            </a:r>
            <a:r>
              <a:rPr lang="en-US" sz="2000" dirty="0" smtClean="0"/>
              <a:t>(EMA) and some tumours express </a:t>
            </a:r>
            <a:r>
              <a:rPr lang="en-US" sz="2000" dirty="0" smtClean="0">
                <a:solidFill>
                  <a:srgbClr val="002060"/>
                </a:solidFill>
              </a:rPr>
              <a:t>S-100 protein </a:t>
            </a:r>
            <a:r>
              <a:rPr lang="en-US" sz="2000" dirty="0" smtClean="0"/>
              <a:t>as schwannomas do.</a:t>
            </a:r>
            <a:endParaRPr lang="en-US" sz="2000" dirty="0"/>
          </a:p>
        </p:txBody>
      </p:sp>
    </p:spTree>
  </p:cSld>
  <p:clrMapOvr>
    <a:masterClrMapping/>
  </p:clrMapOvr>
  <p:transition spd="slow">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5600" y="147935"/>
            <a:ext cx="3089115" cy="461665"/>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sz="2400" b="1" dirty="0" smtClean="0"/>
              <a:t>Nerve Sheath Tumours</a:t>
            </a:r>
          </a:p>
        </p:txBody>
      </p:sp>
      <p:pic>
        <p:nvPicPr>
          <p:cNvPr id="4098" name="Picture 2"/>
          <p:cNvPicPr>
            <a:picLocks noChangeAspect="1" noChangeArrowheads="1"/>
          </p:cNvPicPr>
          <p:nvPr/>
        </p:nvPicPr>
        <p:blipFill>
          <a:blip r:embed="rId2"/>
          <a:srcRect/>
          <a:stretch>
            <a:fillRect/>
          </a:stretch>
        </p:blipFill>
        <p:spPr bwMode="auto">
          <a:xfrm>
            <a:off x="0" y="1219200"/>
            <a:ext cx="9144000" cy="3577717"/>
          </a:xfrm>
          <a:prstGeom prst="rect">
            <a:avLst/>
          </a:prstGeom>
          <a:noFill/>
          <a:ln w="9525">
            <a:noFill/>
            <a:miter lim="800000"/>
            <a:headEnd/>
            <a:tailEnd/>
          </a:ln>
          <a:effectLst/>
        </p:spPr>
      </p:pic>
      <p:sp>
        <p:nvSpPr>
          <p:cNvPr id="4" name="Rectangle 3"/>
          <p:cNvSpPr/>
          <p:nvPr/>
        </p:nvSpPr>
        <p:spPr>
          <a:xfrm>
            <a:off x="381000" y="5179874"/>
            <a:ext cx="8763000" cy="646331"/>
          </a:xfrm>
          <a:prstGeom prst="rect">
            <a:avLst/>
          </a:prstGeom>
        </p:spPr>
        <p:txBody>
          <a:bodyPr wrap="square">
            <a:spAutoFit/>
          </a:bodyPr>
          <a:lstStyle/>
          <a:p>
            <a:r>
              <a:rPr lang="en-US" dirty="0" smtClean="0">
                <a:solidFill>
                  <a:srgbClr val="002060"/>
                </a:solidFill>
              </a:rPr>
              <a:t>Fig: Neurofibroma, </a:t>
            </a:r>
            <a:r>
              <a:rPr lang="en-US" dirty="0" smtClean="0"/>
              <a:t>showing interlacing bundles of spindle-shaped cells separated by mucoid matrix. The cells have wavy nuclei and a residual nerve fibre (</a:t>
            </a:r>
            <a:r>
              <a:rPr lang="en-US" dirty="0" err="1" smtClean="0"/>
              <a:t>neurite</a:t>
            </a:r>
            <a:r>
              <a:rPr lang="en-US" dirty="0" smtClean="0"/>
              <a:t>) is also identified.</a:t>
            </a:r>
            <a:endParaRPr lang="en-US" dirty="0"/>
          </a:p>
        </p:txBody>
      </p:sp>
    </p:spTree>
  </p:cSld>
  <p:clrMapOvr>
    <a:masterClrMapping/>
  </p:clrMapOvr>
  <p:transition spd="slow">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2598003"/>
            <a:ext cx="3276859" cy="830997"/>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sz="4800" b="1" dirty="0" smtClean="0"/>
              <a:t>The end…!!!</a:t>
            </a:r>
            <a:endParaRPr lang="en-US" sz="4800" b="1" dirty="0"/>
          </a:p>
        </p:txBody>
      </p:sp>
    </p:spTree>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52400"/>
            <a:ext cx="4175887" cy="461665"/>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n-US" sz="2400" b="1" dirty="0" smtClean="0"/>
              <a:t>Synapse and neurotransmitters</a:t>
            </a:r>
            <a:endParaRPr lang="en-US" sz="2400" b="1" dirty="0"/>
          </a:p>
        </p:txBody>
      </p:sp>
      <p:pic>
        <p:nvPicPr>
          <p:cNvPr id="1026" name="Picture 2" descr="C:\Users\Lenovo\Desktop\neurotransmission-gener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0595"/>
            <a:ext cx="9143999" cy="5738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407820"/>
      </p:ext>
    </p:extLst>
  </p:cSld>
  <p:clrMapOvr>
    <a:masterClrMapping/>
  </p:clrMapOvr>
  <p:transition spd="slow">
    <p:wipe dir="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2429</TotalTime>
  <Words>5471</Words>
  <Application>Microsoft Office PowerPoint</Application>
  <PresentationFormat>On-screen Show (4:3)</PresentationFormat>
  <Paragraphs>683</Paragraphs>
  <Slides>86</Slides>
  <Notes>12</Notes>
  <HiddenSlides>0</HiddenSlides>
  <MMClips>0</MMClips>
  <ScaleCrop>false</ScaleCrop>
  <HeadingPairs>
    <vt:vector size="4" baseType="variant">
      <vt:variant>
        <vt:lpstr>Theme</vt:lpstr>
      </vt:variant>
      <vt:variant>
        <vt:i4>1</vt:i4>
      </vt:variant>
      <vt:variant>
        <vt:lpstr>Slide Titles</vt:lpstr>
      </vt:variant>
      <vt:variant>
        <vt:i4>86</vt:i4>
      </vt:variant>
    </vt:vector>
  </HeadingPairs>
  <TitlesOfParts>
    <vt:vector size="8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KRISH</dc:creator>
  <cp:lastModifiedBy>Admin</cp:lastModifiedBy>
  <cp:revision>287</cp:revision>
  <dcterms:created xsi:type="dcterms:W3CDTF">2006-08-16T00:00:00Z</dcterms:created>
  <dcterms:modified xsi:type="dcterms:W3CDTF">2020-03-10T14:57:02Z</dcterms:modified>
</cp:coreProperties>
</file>